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p:scale>
          <a:sx n="140" d="100"/>
          <a:sy n="140" d="100"/>
        </p:scale>
        <p:origin x="82"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8B71EEEA-543B-4859-AA4B-557D59ACEBD3}" type="datetimeFigureOut">
              <a:rPr lang="en-GB" smtClean="0"/>
              <a:t>14/04/2026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B121BF2-A822-4F90-8DE4-14F652C47996}" type="slidenum">
              <a:rPr lang="en-GB" smtClean="0"/>
              <a:t>‹#›</a:t>
            </a:fld>
            <a:endParaRPr lang="en-GB" dirty="0"/>
          </a:p>
        </p:txBody>
      </p:sp>
    </p:spTree>
    <p:extLst>
      <p:ext uri="{BB962C8B-B14F-4D97-AF65-F5344CB8AC3E}">
        <p14:creationId xmlns:p14="http://schemas.microsoft.com/office/powerpoint/2010/main" val="12427630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B71EEEA-543B-4859-AA4B-557D59ACEBD3}" type="datetimeFigureOut">
              <a:rPr lang="en-GB" smtClean="0"/>
              <a:t>14/04/2026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B121BF2-A822-4F90-8DE4-14F652C47996}" type="slidenum">
              <a:rPr lang="en-GB" smtClean="0"/>
              <a:t>‹#›</a:t>
            </a:fld>
            <a:endParaRPr lang="en-GB" dirty="0"/>
          </a:p>
        </p:txBody>
      </p:sp>
    </p:spTree>
    <p:extLst>
      <p:ext uri="{BB962C8B-B14F-4D97-AF65-F5344CB8AC3E}">
        <p14:creationId xmlns:p14="http://schemas.microsoft.com/office/powerpoint/2010/main" val="35153411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B71EEEA-543B-4859-AA4B-557D59ACEBD3}" type="datetimeFigureOut">
              <a:rPr lang="en-GB" smtClean="0"/>
              <a:t>14/04/2026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B121BF2-A822-4F90-8DE4-14F652C47996}" type="slidenum">
              <a:rPr lang="en-GB" smtClean="0"/>
              <a:t>‹#›</a:t>
            </a:fld>
            <a:endParaRPr lang="en-GB" dirty="0"/>
          </a:p>
        </p:txBody>
      </p:sp>
    </p:spTree>
    <p:extLst>
      <p:ext uri="{BB962C8B-B14F-4D97-AF65-F5344CB8AC3E}">
        <p14:creationId xmlns:p14="http://schemas.microsoft.com/office/powerpoint/2010/main" val="33107784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8B71EEEA-543B-4859-AA4B-557D59ACEBD3}" type="datetimeFigureOut">
              <a:rPr lang="en-GB" smtClean="0"/>
              <a:t>14/04/2026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B121BF2-A822-4F90-8DE4-14F652C47996}" type="slidenum">
              <a:rPr lang="en-GB" smtClean="0"/>
              <a:t>‹#›</a:t>
            </a:fld>
            <a:endParaRPr lang="en-GB" dirty="0"/>
          </a:p>
        </p:txBody>
      </p:sp>
    </p:spTree>
    <p:extLst>
      <p:ext uri="{BB962C8B-B14F-4D97-AF65-F5344CB8AC3E}">
        <p14:creationId xmlns:p14="http://schemas.microsoft.com/office/powerpoint/2010/main" val="40363501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8B71EEEA-543B-4859-AA4B-557D59ACEBD3}" type="datetimeFigureOut">
              <a:rPr lang="en-GB" smtClean="0"/>
              <a:t>14/04/2026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9B121BF2-A822-4F90-8DE4-14F652C47996}" type="slidenum">
              <a:rPr lang="en-GB" smtClean="0"/>
              <a:t>‹#›</a:t>
            </a:fld>
            <a:endParaRPr lang="en-GB" dirty="0"/>
          </a:p>
        </p:txBody>
      </p:sp>
    </p:spTree>
    <p:extLst>
      <p:ext uri="{BB962C8B-B14F-4D97-AF65-F5344CB8AC3E}">
        <p14:creationId xmlns:p14="http://schemas.microsoft.com/office/powerpoint/2010/main" val="10645541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8B71EEEA-543B-4859-AA4B-557D59ACEBD3}" type="datetimeFigureOut">
              <a:rPr lang="en-GB" smtClean="0"/>
              <a:t>14/04/2026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9B121BF2-A822-4F90-8DE4-14F652C47996}" type="slidenum">
              <a:rPr lang="en-GB" smtClean="0"/>
              <a:t>‹#›</a:t>
            </a:fld>
            <a:endParaRPr lang="en-GB" dirty="0"/>
          </a:p>
        </p:txBody>
      </p:sp>
    </p:spTree>
    <p:extLst>
      <p:ext uri="{BB962C8B-B14F-4D97-AF65-F5344CB8AC3E}">
        <p14:creationId xmlns:p14="http://schemas.microsoft.com/office/powerpoint/2010/main" val="40190454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B71EEEA-543B-4859-AA4B-557D59ACEBD3}" type="datetimeFigureOut">
              <a:rPr lang="en-GB" smtClean="0"/>
              <a:t>14/04/2026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9B121BF2-A822-4F90-8DE4-14F652C47996}" type="slidenum">
              <a:rPr lang="en-GB" smtClean="0"/>
              <a:t>‹#›</a:t>
            </a:fld>
            <a:endParaRPr lang="en-GB" dirty="0"/>
          </a:p>
        </p:txBody>
      </p:sp>
    </p:spTree>
    <p:extLst>
      <p:ext uri="{BB962C8B-B14F-4D97-AF65-F5344CB8AC3E}">
        <p14:creationId xmlns:p14="http://schemas.microsoft.com/office/powerpoint/2010/main" val="7502374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B71EEEA-543B-4859-AA4B-557D59ACEBD3}" type="datetimeFigureOut">
              <a:rPr lang="en-GB" smtClean="0"/>
              <a:t>14/04/2026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B121BF2-A822-4F90-8DE4-14F652C47996}" type="slidenum">
              <a:rPr lang="en-GB" smtClean="0"/>
              <a:t>‹#›</a:t>
            </a:fld>
            <a:endParaRPr lang="en-GB" dirty="0"/>
          </a:p>
        </p:txBody>
      </p:sp>
    </p:spTree>
    <p:extLst>
      <p:ext uri="{BB962C8B-B14F-4D97-AF65-F5344CB8AC3E}">
        <p14:creationId xmlns:p14="http://schemas.microsoft.com/office/powerpoint/2010/main" val="24519469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dirty="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B71EEEA-543B-4859-AA4B-557D59ACEBD3}" type="datetimeFigureOut">
              <a:rPr lang="en-GB" smtClean="0"/>
              <a:t>14/04/2026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B121BF2-A822-4F90-8DE4-14F652C47996}" type="slidenum">
              <a:rPr lang="en-GB" smtClean="0"/>
              <a:t>‹#›</a:t>
            </a:fld>
            <a:endParaRPr lang="en-GB" dirty="0"/>
          </a:p>
        </p:txBody>
      </p:sp>
    </p:spTree>
    <p:extLst>
      <p:ext uri="{BB962C8B-B14F-4D97-AF65-F5344CB8AC3E}">
        <p14:creationId xmlns:p14="http://schemas.microsoft.com/office/powerpoint/2010/main" val="16687031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B71EEEA-543B-4859-AA4B-557D59ACEBD3}" type="datetimeFigureOut">
              <a:rPr lang="en-GB" smtClean="0"/>
              <a:t>14/04/2026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B121BF2-A822-4F90-8DE4-14F652C47996}" type="slidenum">
              <a:rPr lang="en-GB" smtClean="0"/>
              <a:t>‹#›</a:t>
            </a:fld>
            <a:endParaRPr lang="en-GB" dirty="0"/>
          </a:p>
        </p:txBody>
      </p:sp>
    </p:spTree>
    <p:extLst>
      <p:ext uri="{BB962C8B-B14F-4D97-AF65-F5344CB8AC3E}">
        <p14:creationId xmlns:p14="http://schemas.microsoft.com/office/powerpoint/2010/main" val="31985651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B71EEEA-543B-4859-AA4B-557D59ACEBD3}" type="datetimeFigureOut">
              <a:rPr lang="en-GB" smtClean="0"/>
              <a:t>14/04/2026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B121BF2-A822-4F90-8DE4-14F652C47996}" type="slidenum">
              <a:rPr lang="en-GB" smtClean="0"/>
              <a:t>‹#›</a:t>
            </a:fld>
            <a:endParaRPr lang="en-GB" dirty="0"/>
          </a:p>
        </p:txBody>
      </p:sp>
    </p:spTree>
    <p:extLst>
      <p:ext uri="{BB962C8B-B14F-4D97-AF65-F5344CB8AC3E}">
        <p14:creationId xmlns:p14="http://schemas.microsoft.com/office/powerpoint/2010/main" val="7083366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B71EEEA-543B-4859-AA4B-557D59ACEBD3}" type="datetimeFigureOut">
              <a:rPr lang="en-GB" smtClean="0"/>
              <a:t>14/04/2026</a:t>
            </a:fld>
            <a:endParaRPr lang="en-GB"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121BF2-A822-4F90-8DE4-14F652C47996}" type="slidenum">
              <a:rPr lang="en-GB" smtClean="0"/>
              <a:t>‹#›</a:t>
            </a:fld>
            <a:endParaRPr lang="en-GB" dirty="0"/>
          </a:p>
        </p:txBody>
      </p:sp>
    </p:spTree>
    <p:extLst>
      <p:ext uri="{BB962C8B-B14F-4D97-AF65-F5344CB8AC3E}">
        <p14:creationId xmlns:p14="http://schemas.microsoft.com/office/powerpoint/2010/main" val="53377804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png"/><Relationship Id="rId13" Type="http://schemas.openxmlformats.org/officeDocument/2006/relationships/image" Target="../media/image7.png"/><Relationship Id="rId3" Type="http://schemas.openxmlformats.org/officeDocument/2006/relationships/hyperlink" Target="https://www.lakedistrict.gov.uk/" TargetMode="External"/><Relationship Id="rId7" Type="http://schemas.openxmlformats.org/officeDocument/2006/relationships/hyperlink" Target="https://getoutside.ordnancesurvey.co.uk/guides/map-reading-skills-for-children/" TargetMode="External"/><Relationship Id="rId12"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https://www.garstangheritagesociety.org/home/poppytrail/bilsborrow-myerscough/" TargetMode="External"/><Relationship Id="rId11" Type="http://schemas.openxmlformats.org/officeDocument/2006/relationships/image" Target="../media/image5.png"/><Relationship Id="rId5" Type="http://schemas.openxmlformats.org/officeDocument/2006/relationships/hyperlink" Target="https://www.francisfrith.com/bilsborrow" TargetMode="External"/><Relationship Id="rId10" Type="http://schemas.openxmlformats.org/officeDocument/2006/relationships/image" Target="../media/image4.png"/><Relationship Id="rId4" Type="http://schemas.openxmlformats.org/officeDocument/2006/relationships/hyperlink" Target="https://www.genuki.org.uk/big/eng/LAN/Bilsborrow" TargetMode="External"/><Relationship Id="rId9" Type="http://schemas.openxmlformats.org/officeDocument/2006/relationships/image" Target="../media/image3.png"/><Relationship Id="rId14"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1">
            <a:extLst>
              <a:ext uri="{FF2B5EF4-FFF2-40B4-BE49-F238E27FC236}">
                <a16:creationId xmlns:a16="http://schemas.microsoft.com/office/drawing/2014/main" id="{B852823C-1ADC-7396-3183-B88244DC25E1}"/>
              </a:ext>
            </a:extLst>
          </p:cNvPr>
          <p:cNvSpPr txBox="1"/>
          <p:nvPr/>
        </p:nvSpPr>
        <p:spPr>
          <a:xfrm>
            <a:off x="4937459" y="185605"/>
            <a:ext cx="3874448" cy="769441"/>
          </a:xfrm>
          <a:prstGeom prst="rect">
            <a:avLst/>
          </a:prstGeom>
          <a:solidFill>
            <a:srgbClr val="FFC000"/>
          </a:solidFill>
        </p:spPr>
        <p:txBody>
          <a:bodyPr wrap="square" lIns="68580" tIns="34290" rIns="68580" bIns="3429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600" b="1" dirty="0">
                <a:solidFill>
                  <a:schemeClr val="bg1"/>
                </a:solidFill>
                <a:latin typeface="Century Gothic"/>
              </a:rPr>
              <a:t>Summer Curriculum Overview</a:t>
            </a:r>
            <a:endParaRPr lang="en-GB" sz="1600" b="1" dirty="0">
              <a:solidFill>
                <a:schemeClr val="bg1"/>
              </a:solidFill>
              <a:latin typeface="Century Gothic"/>
              <a:cs typeface="Calibri"/>
            </a:endParaRPr>
          </a:p>
          <a:p>
            <a:pPr algn="ctr"/>
            <a:r>
              <a:rPr lang="en-GB" sz="1600" b="1" dirty="0">
                <a:solidFill>
                  <a:schemeClr val="bg1"/>
                </a:solidFill>
                <a:latin typeface="Century Gothic"/>
              </a:rPr>
              <a:t>Year 3/4</a:t>
            </a:r>
          </a:p>
          <a:p>
            <a:pPr algn="ctr"/>
            <a:endParaRPr lang="en-GB" sz="1350" dirty="0">
              <a:solidFill>
                <a:schemeClr val="accent4">
                  <a:lumMod val="60000"/>
                  <a:lumOff val="40000"/>
                </a:schemeClr>
              </a:solidFill>
              <a:latin typeface="Ink Free"/>
            </a:endParaRPr>
          </a:p>
        </p:txBody>
      </p:sp>
      <p:sp>
        <p:nvSpPr>
          <p:cNvPr id="7" name="TextBox 6">
            <a:extLst>
              <a:ext uri="{FF2B5EF4-FFF2-40B4-BE49-F238E27FC236}">
                <a16:creationId xmlns:a16="http://schemas.microsoft.com/office/drawing/2014/main" id="{F8F5A523-EA10-05A6-A244-EC5EC5B07830}"/>
              </a:ext>
            </a:extLst>
          </p:cNvPr>
          <p:cNvSpPr txBox="1"/>
          <p:nvPr/>
        </p:nvSpPr>
        <p:spPr>
          <a:xfrm>
            <a:off x="4954002" y="1068282"/>
            <a:ext cx="3841362" cy="315471"/>
          </a:xfrm>
          <a:prstGeom prst="rect">
            <a:avLst/>
          </a:prstGeom>
          <a:noFill/>
          <a:ln w="57150">
            <a:solidFill>
              <a:srgbClr val="00B0F0"/>
            </a:solidFill>
          </a:ln>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lgn="ctr"/>
            <a:r>
              <a:rPr lang="en-GB" sz="1600" dirty="0">
                <a:latin typeface="Century Gothic" panose="020B0502020202020204" pitchFamily="34" charset="0"/>
              </a:rPr>
              <a:t>Where in the world is Bilsborrow?</a:t>
            </a:r>
          </a:p>
        </p:txBody>
      </p:sp>
      <p:sp>
        <p:nvSpPr>
          <p:cNvPr id="14" name="TextBox 13">
            <a:extLst>
              <a:ext uri="{FF2B5EF4-FFF2-40B4-BE49-F238E27FC236}">
                <a16:creationId xmlns:a16="http://schemas.microsoft.com/office/drawing/2014/main" id="{BB63CEB8-8DA5-5FEB-56CD-2862C531BBE4}"/>
              </a:ext>
            </a:extLst>
          </p:cNvPr>
          <p:cNvSpPr txBox="1"/>
          <p:nvPr/>
        </p:nvSpPr>
        <p:spPr>
          <a:xfrm>
            <a:off x="4937459" y="3623104"/>
            <a:ext cx="3874448" cy="1762021"/>
          </a:xfrm>
          <a:prstGeom prst="rect">
            <a:avLst/>
          </a:prstGeom>
          <a:noFill/>
          <a:ln w="28575">
            <a:solidFill>
              <a:srgbClr val="00B0F0"/>
            </a:solidFill>
          </a:ln>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lgn="ctr"/>
            <a:r>
              <a:rPr lang="en-GB" sz="1100" dirty="0">
                <a:latin typeface="Century Gothic"/>
              </a:rPr>
              <a:t>We start the term with finding Bilsborrow on a map and considering it’s place within the northwest of England. We will explore the Lake District environment and investigate why so many people visit. </a:t>
            </a:r>
          </a:p>
          <a:p>
            <a:pPr algn="ctr"/>
            <a:r>
              <a:rPr lang="en-GB" sz="1100" dirty="0">
                <a:latin typeface="Century Gothic"/>
              </a:rPr>
              <a:t>During the second half term we will learn about the history of Bilsborrow and what it would have been like to live here in the past. We will also consider how Bilsborrow has changed.</a:t>
            </a:r>
          </a:p>
          <a:p>
            <a:pPr algn="ctr"/>
            <a:r>
              <a:rPr lang="en-GB" sz="1100" dirty="0">
                <a:latin typeface="Century Gothic"/>
              </a:rPr>
              <a:t> Please see the individual subject areas in the booklet for work covered. </a:t>
            </a:r>
            <a:endParaRPr lang="en-GB" sz="1100" dirty="0"/>
          </a:p>
        </p:txBody>
      </p:sp>
      <p:sp>
        <p:nvSpPr>
          <p:cNvPr id="2" name="TextBox 1">
            <a:extLst>
              <a:ext uri="{FF2B5EF4-FFF2-40B4-BE49-F238E27FC236}">
                <a16:creationId xmlns:a16="http://schemas.microsoft.com/office/drawing/2014/main" id="{67E33F19-C412-13D4-BDD2-B8D4BFCBF49B}"/>
              </a:ext>
            </a:extLst>
          </p:cNvPr>
          <p:cNvSpPr txBox="1"/>
          <p:nvPr/>
        </p:nvSpPr>
        <p:spPr>
          <a:xfrm>
            <a:off x="4895182" y="5590299"/>
            <a:ext cx="2298587" cy="1119537"/>
          </a:xfrm>
          <a:prstGeom prst="rect">
            <a:avLst/>
          </a:prstGeom>
          <a:noFill/>
          <a:ln w="28575">
            <a:solidFill>
              <a:srgbClr val="00B0F0"/>
            </a:solidFill>
          </a:ln>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lgn="ctr"/>
            <a:r>
              <a:rPr lang="en-GB" sz="1000" b="1" u="sng" dirty="0">
                <a:solidFill>
                  <a:srgbClr val="FFC000"/>
                </a:solidFill>
                <a:latin typeface="Century Gothic"/>
              </a:rPr>
              <a:t>Christian Value </a:t>
            </a:r>
          </a:p>
          <a:p>
            <a:pPr algn="ctr"/>
            <a:r>
              <a:rPr lang="en-GB" sz="1000" dirty="0">
                <a:latin typeface="Century Gothic"/>
              </a:rPr>
              <a:t>Our Christian Value this term is ‘</a:t>
            </a:r>
            <a:r>
              <a:rPr lang="en-GB" sz="1000" b="1" dirty="0">
                <a:latin typeface="Century Gothic"/>
              </a:rPr>
              <a:t>Hope’.</a:t>
            </a:r>
          </a:p>
          <a:p>
            <a:pPr algn="ctr"/>
            <a:r>
              <a:rPr lang="en-GB" sz="1000" dirty="0">
                <a:latin typeface="Century Gothic"/>
              </a:rPr>
              <a:t>Our vision is </a:t>
            </a:r>
            <a:r>
              <a:rPr lang="en-GB" sz="1000" b="1" dirty="0">
                <a:latin typeface="Century Gothic"/>
              </a:rPr>
              <a:t>‘Believe and Achieve’</a:t>
            </a:r>
            <a:r>
              <a:rPr lang="en-GB" sz="1000" dirty="0">
                <a:latin typeface="Century Gothic"/>
              </a:rPr>
              <a:t>.</a:t>
            </a:r>
          </a:p>
          <a:p>
            <a:pPr algn="ctr"/>
            <a:r>
              <a:rPr lang="en-GB" sz="1000" dirty="0">
                <a:latin typeface="Century Gothic"/>
              </a:rPr>
              <a:t>We will be thinking about these in everything that we do this term.</a:t>
            </a:r>
          </a:p>
          <a:p>
            <a:endParaRPr lang="en-GB" sz="825" dirty="0">
              <a:latin typeface="Century Gothic"/>
            </a:endParaRPr>
          </a:p>
        </p:txBody>
      </p:sp>
      <p:sp>
        <p:nvSpPr>
          <p:cNvPr id="10" name="TextBox 9">
            <a:extLst>
              <a:ext uri="{FF2B5EF4-FFF2-40B4-BE49-F238E27FC236}">
                <a16:creationId xmlns:a16="http://schemas.microsoft.com/office/drawing/2014/main" id="{FA2FADFE-E433-9327-9C1F-D162DB828FF9}"/>
              </a:ext>
            </a:extLst>
          </p:cNvPr>
          <p:cNvSpPr txBox="1"/>
          <p:nvPr/>
        </p:nvSpPr>
        <p:spPr>
          <a:xfrm>
            <a:off x="7401713" y="5590299"/>
            <a:ext cx="1410194" cy="615553"/>
          </a:xfrm>
          <a:prstGeom prst="rect">
            <a:avLst/>
          </a:prstGeom>
          <a:noFill/>
          <a:ln>
            <a:noFill/>
          </a:ln>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r>
              <a:rPr lang="en-GB" sz="1200" i="1" dirty="0">
                <a:solidFill>
                  <a:srgbClr val="7030A0"/>
                </a:solidFill>
                <a:latin typeface="Ink Free"/>
                <a:cs typeface="Calibri"/>
              </a:rPr>
              <a:t>"</a:t>
            </a:r>
            <a:r>
              <a:rPr lang="en-GB" sz="1000" i="1" dirty="0">
                <a:solidFill>
                  <a:srgbClr val="7030A0"/>
                </a:solidFill>
                <a:latin typeface="Ink Free"/>
                <a:cs typeface="Calibri"/>
              </a:rPr>
              <a:t>Life in all its fullness"</a:t>
            </a:r>
          </a:p>
          <a:p>
            <a:pPr algn="r"/>
            <a:r>
              <a:rPr lang="en-GB" sz="1000" i="1" dirty="0">
                <a:solidFill>
                  <a:srgbClr val="7030A0"/>
                </a:solidFill>
                <a:latin typeface="Ink Free"/>
                <a:cs typeface="Calibri"/>
              </a:rPr>
              <a:t>John 10:10</a:t>
            </a:r>
          </a:p>
          <a:p>
            <a:endParaRPr lang="en-GB" sz="1350" dirty="0">
              <a:cs typeface="Calibri"/>
            </a:endParaRPr>
          </a:p>
        </p:txBody>
      </p:sp>
      <p:pic>
        <p:nvPicPr>
          <p:cNvPr id="16" name="Picture 15" descr="A group of kids with their hands up&#10;&#10;Description automatically generated">
            <a:extLst>
              <a:ext uri="{FF2B5EF4-FFF2-40B4-BE49-F238E27FC236}">
                <a16:creationId xmlns:a16="http://schemas.microsoft.com/office/drawing/2014/main" id="{A6DD2387-4ACA-41E6-2150-B5D4D90319DC}"/>
              </a:ext>
            </a:extLst>
          </p:cNvPr>
          <p:cNvPicPr>
            <a:picLocks noChangeAspect="1"/>
          </p:cNvPicPr>
          <p:nvPr/>
        </p:nvPicPr>
        <p:blipFill>
          <a:blip r:embed="rId2"/>
          <a:stretch>
            <a:fillRect/>
          </a:stretch>
        </p:blipFill>
        <p:spPr>
          <a:xfrm>
            <a:off x="7335114" y="6039069"/>
            <a:ext cx="798257" cy="688259"/>
          </a:xfrm>
          <a:prstGeom prst="rect">
            <a:avLst/>
          </a:prstGeom>
        </p:spPr>
      </p:pic>
      <p:sp>
        <p:nvSpPr>
          <p:cNvPr id="17" name="TextBox 16">
            <a:extLst>
              <a:ext uri="{FF2B5EF4-FFF2-40B4-BE49-F238E27FC236}">
                <a16:creationId xmlns:a16="http://schemas.microsoft.com/office/drawing/2014/main" id="{55169FF3-3C4C-BFE1-595D-2A3B99C0515E}"/>
              </a:ext>
            </a:extLst>
          </p:cNvPr>
          <p:cNvSpPr txBox="1"/>
          <p:nvPr/>
        </p:nvSpPr>
        <p:spPr>
          <a:xfrm>
            <a:off x="190602" y="233695"/>
            <a:ext cx="1981919" cy="2100575"/>
          </a:xfrm>
          <a:prstGeom prst="rect">
            <a:avLst/>
          </a:prstGeom>
          <a:noFill/>
          <a:ln w="28575">
            <a:solidFill>
              <a:srgbClr val="00B0F0"/>
            </a:solidFill>
          </a:ln>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lgn="ctr"/>
            <a:r>
              <a:rPr lang="en-GB" sz="1100" b="1" dirty="0">
                <a:latin typeface="Century Gothic"/>
                <a:cs typeface="Calibri"/>
              </a:rPr>
              <a:t>Key vocabulary</a:t>
            </a:r>
          </a:p>
          <a:p>
            <a:pPr algn="ctr"/>
            <a:r>
              <a:rPr lang="en-GB" sz="1100" dirty="0">
                <a:latin typeface="Century Gothic" panose="020B0502020202020204" pitchFamily="34" charset="0"/>
                <a:cs typeface="Calibri" panose="020F0502020204030204"/>
              </a:rPr>
              <a:t>Mountain, lake, tourist, river, canal, commute, compare, county, facilities, land use, local.</a:t>
            </a:r>
          </a:p>
          <a:p>
            <a:pPr algn="ctr"/>
            <a:r>
              <a:rPr lang="en-GB" sz="1100" dirty="0">
                <a:latin typeface="Century Gothic" panose="020B0502020202020204" pitchFamily="34" charset="0"/>
                <a:cs typeface="Calibri" panose="020F0502020204030204"/>
              </a:rPr>
              <a:t>Artefact, primary/secondary source, primary/secondary, evidence, analyse, oral history, narrative, investigate, infer, change, continuity, events.</a:t>
            </a:r>
          </a:p>
        </p:txBody>
      </p:sp>
      <p:sp>
        <p:nvSpPr>
          <p:cNvPr id="18" name="TextBox 17">
            <a:extLst>
              <a:ext uri="{FF2B5EF4-FFF2-40B4-BE49-F238E27FC236}">
                <a16:creationId xmlns:a16="http://schemas.microsoft.com/office/drawing/2014/main" id="{418F9C42-D895-1077-0E4F-458025D7A444}"/>
              </a:ext>
            </a:extLst>
          </p:cNvPr>
          <p:cNvSpPr txBox="1"/>
          <p:nvPr/>
        </p:nvSpPr>
        <p:spPr>
          <a:xfrm>
            <a:off x="190603" y="4561741"/>
            <a:ext cx="3965994" cy="1361911"/>
          </a:xfrm>
          <a:prstGeom prst="rect">
            <a:avLst/>
          </a:prstGeom>
          <a:noFill/>
          <a:ln w="28575">
            <a:solidFill>
              <a:srgbClr val="FFC000"/>
            </a:solidFill>
          </a:ln>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lgn="ctr"/>
            <a:r>
              <a:rPr lang="en-GB" sz="1050" b="1" dirty="0">
                <a:solidFill>
                  <a:srgbClr val="000000"/>
                </a:solidFill>
                <a:latin typeface="Century Gothic"/>
              </a:rPr>
              <a:t>Useful websites</a:t>
            </a:r>
          </a:p>
          <a:p>
            <a:pPr algn="ctr"/>
            <a:r>
              <a:rPr lang="en-GB" sz="1050" b="1" dirty="0">
                <a:solidFill>
                  <a:srgbClr val="000000"/>
                </a:solidFill>
                <a:latin typeface="Century Gothic"/>
                <a:hlinkClick r:id="rId3"/>
              </a:rPr>
              <a:t>https://www.lakedistrict.gov.uk/</a:t>
            </a:r>
            <a:endParaRPr lang="en-GB" sz="1050" b="1" dirty="0">
              <a:solidFill>
                <a:srgbClr val="000000"/>
              </a:solidFill>
              <a:latin typeface="Century Gothic"/>
            </a:endParaRPr>
          </a:p>
          <a:p>
            <a:pPr algn="ctr"/>
            <a:r>
              <a:rPr lang="en-GB" sz="1050" b="1" dirty="0">
                <a:solidFill>
                  <a:srgbClr val="000000"/>
                </a:solidFill>
                <a:latin typeface="Century Gothic"/>
                <a:hlinkClick r:id="rId4"/>
              </a:rPr>
              <a:t>https://www.genuki.org.uk/big/eng/LAN/Bilsborrow</a:t>
            </a:r>
            <a:endParaRPr lang="en-GB" sz="1050" b="1" dirty="0">
              <a:solidFill>
                <a:srgbClr val="000000"/>
              </a:solidFill>
              <a:latin typeface="Century Gothic"/>
            </a:endParaRPr>
          </a:p>
          <a:p>
            <a:pPr algn="ctr"/>
            <a:r>
              <a:rPr lang="en-GB" sz="1050" b="1" dirty="0">
                <a:solidFill>
                  <a:srgbClr val="000000"/>
                </a:solidFill>
                <a:latin typeface="Century Gothic"/>
                <a:hlinkClick r:id="rId5"/>
              </a:rPr>
              <a:t>https://www.francisfrith.com/bilsborrow</a:t>
            </a:r>
            <a:endParaRPr lang="en-GB" sz="1050" b="1" dirty="0">
              <a:solidFill>
                <a:srgbClr val="000000"/>
              </a:solidFill>
              <a:latin typeface="Century Gothic"/>
            </a:endParaRPr>
          </a:p>
          <a:p>
            <a:pPr algn="ctr"/>
            <a:r>
              <a:rPr lang="en-GB" sz="1050" b="1" dirty="0">
                <a:solidFill>
                  <a:srgbClr val="000000"/>
                </a:solidFill>
                <a:latin typeface="Century Gothic"/>
                <a:hlinkClick r:id="rId6"/>
              </a:rPr>
              <a:t>https://www.garstangheritagesociety.org/home/poppytrail/bilsborrow-myerscough/</a:t>
            </a:r>
            <a:endParaRPr lang="en-GB" sz="1050" b="1" dirty="0">
              <a:solidFill>
                <a:srgbClr val="000000"/>
              </a:solidFill>
              <a:latin typeface="Century Gothic"/>
            </a:endParaRPr>
          </a:p>
          <a:p>
            <a:pPr algn="ctr"/>
            <a:r>
              <a:rPr lang="en-GB" sz="1050" b="1" dirty="0">
                <a:solidFill>
                  <a:srgbClr val="000000"/>
                </a:solidFill>
                <a:latin typeface="Century Gothic"/>
                <a:hlinkClick r:id="rId7"/>
              </a:rPr>
              <a:t>https://getoutside.ordnancesurvey.co.uk/guides/map-reading-skills-for-children/</a:t>
            </a:r>
            <a:endParaRPr lang="en-GB" sz="1050" b="1" dirty="0">
              <a:solidFill>
                <a:srgbClr val="000000"/>
              </a:solidFill>
              <a:latin typeface="Century Gothic"/>
            </a:endParaRPr>
          </a:p>
        </p:txBody>
      </p:sp>
      <p:sp>
        <p:nvSpPr>
          <p:cNvPr id="19" name="TextBox 18">
            <a:extLst>
              <a:ext uri="{FF2B5EF4-FFF2-40B4-BE49-F238E27FC236}">
                <a16:creationId xmlns:a16="http://schemas.microsoft.com/office/drawing/2014/main" id="{74F2BBB1-5BC0-8894-C999-CD92D88876B2}"/>
              </a:ext>
            </a:extLst>
          </p:cNvPr>
          <p:cNvSpPr txBox="1"/>
          <p:nvPr/>
        </p:nvSpPr>
        <p:spPr>
          <a:xfrm>
            <a:off x="190602" y="6242361"/>
            <a:ext cx="3965995" cy="392415"/>
          </a:xfrm>
          <a:prstGeom prst="rect">
            <a:avLst/>
          </a:prstGeom>
          <a:noFill/>
          <a:ln w="28575">
            <a:solidFill>
              <a:srgbClr val="00B0F0"/>
            </a:solidFill>
          </a:ln>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lgn="ctr"/>
            <a:r>
              <a:rPr lang="en-GB" sz="1050" dirty="0">
                <a:latin typeface="Century Gothic"/>
                <a:cs typeface="Calibri"/>
              </a:rPr>
              <a:t>You will </a:t>
            </a:r>
            <a:r>
              <a:rPr lang="en-GB" sz="1050">
                <a:latin typeface="Century Gothic"/>
                <a:cs typeface="Calibri"/>
              </a:rPr>
              <a:t>find more </a:t>
            </a:r>
            <a:r>
              <a:rPr lang="en-GB" sz="1050" dirty="0">
                <a:latin typeface="Century Gothic"/>
                <a:cs typeface="Calibri"/>
              </a:rPr>
              <a:t>information about the Year 3/4 curriculum on our school website.</a:t>
            </a:r>
            <a:endParaRPr lang="en-GB" sz="1050" dirty="0">
              <a:latin typeface="Century Gothic"/>
            </a:endParaRPr>
          </a:p>
        </p:txBody>
      </p:sp>
      <p:sp>
        <p:nvSpPr>
          <p:cNvPr id="20" name="TextBox 19">
            <a:extLst>
              <a:ext uri="{FF2B5EF4-FFF2-40B4-BE49-F238E27FC236}">
                <a16:creationId xmlns:a16="http://schemas.microsoft.com/office/drawing/2014/main" id="{26D7C548-87EB-F5B2-23BB-5578DD41FF89}"/>
              </a:ext>
            </a:extLst>
          </p:cNvPr>
          <p:cNvSpPr txBox="1"/>
          <p:nvPr/>
        </p:nvSpPr>
        <p:spPr>
          <a:xfrm>
            <a:off x="2298226" y="233695"/>
            <a:ext cx="1858371" cy="2654573"/>
          </a:xfrm>
          <a:prstGeom prst="rect">
            <a:avLst/>
          </a:prstGeom>
          <a:noFill/>
          <a:ln w="28575">
            <a:solidFill>
              <a:srgbClr val="00B0F0"/>
            </a:solidFill>
          </a:ln>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r>
              <a:rPr lang="en-GB" sz="1050" b="1" dirty="0">
                <a:latin typeface="Century Gothic"/>
                <a:cs typeface="Calibri"/>
              </a:rPr>
              <a:t>Questions to get you thinking...</a:t>
            </a:r>
          </a:p>
          <a:p>
            <a:r>
              <a:rPr lang="en-GB" sz="1050" dirty="0">
                <a:latin typeface="Century Gothic"/>
                <a:cs typeface="Calibri"/>
              </a:rPr>
              <a:t>Where is Bilsborrow?</a:t>
            </a:r>
          </a:p>
          <a:p>
            <a:r>
              <a:rPr lang="en-GB" sz="1050" dirty="0">
                <a:latin typeface="Century Gothic"/>
                <a:cs typeface="Calibri"/>
              </a:rPr>
              <a:t>What is it like?</a:t>
            </a:r>
          </a:p>
          <a:p>
            <a:r>
              <a:rPr lang="en-GB" sz="1050" dirty="0">
                <a:latin typeface="Century Gothic"/>
                <a:cs typeface="Calibri"/>
              </a:rPr>
              <a:t>What is the Lake district?</a:t>
            </a:r>
          </a:p>
          <a:p>
            <a:r>
              <a:rPr lang="en-GB" sz="1050" dirty="0">
                <a:latin typeface="Century Gothic"/>
                <a:cs typeface="Calibri"/>
              </a:rPr>
              <a:t>Where is it?</a:t>
            </a:r>
          </a:p>
          <a:p>
            <a:r>
              <a:rPr lang="en-GB" sz="1050" dirty="0">
                <a:latin typeface="Century Gothic"/>
                <a:cs typeface="Calibri"/>
              </a:rPr>
              <a:t>What geographical features can I find?</a:t>
            </a:r>
          </a:p>
          <a:p>
            <a:r>
              <a:rPr lang="en-GB" sz="1050" dirty="0">
                <a:latin typeface="Century Gothic"/>
                <a:cs typeface="Calibri"/>
              </a:rPr>
              <a:t>Why do people visit the Lake District?</a:t>
            </a:r>
          </a:p>
          <a:p>
            <a:r>
              <a:rPr lang="en-GB" sz="1050" dirty="0">
                <a:latin typeface="Century Gothic"/>
                <a:cs typeface="Calibri"/>
              </a:rPr>
              <a:t>How long has Bilsborrow been a village?</a:t>
            </a:r>
          </a:p>
          <a:p>
            <a:r>
              <a:rPr lang="en-GB" sz="1050" dirty="0">
                <a:latin typeface="Century Gothic"/>
                <a:cs typeface="Calibri"/>
              </a:rPr>
              <a:t>What was it like in the past?</a:t>
            </a:r>
          </a:p>
          <a:p>
            <a:r>
              <a:rPr lang="en-GB" sz="1050" dirty="0">
                <a:latin typeface="Century Gothic"/>
                <a:cs typeface="Calibri"/>
              </a:rPr>
              <a:t>How has it changed?</a:t>
            </a:r>
          </a:p>
          <a:p>
            <a:r>
              <a:rPr lang="en-GB" sz="1050" dirty="0">
                <a:latin typeface="Century Gothic"/>
                <a:cs typeface="Calibri"/>
              </a:rPr>
              <a:t>What happened here?</a:t>
            </a:r>
          </a:p>
        </p:txBody>
      </p:sp>
      <p:pic>
        <p:nvPicPr>
          <p:cNvPr id="3" name="Picture 2">
            <a:extLst>
              <a:ext uri="{FF2B5EF4-FFF2-40B4-BE49-F238E27FC236}">
                <a16:creationId xmlns:a16="http://schemas.microsoft.com/office/drawing/2014/main" id="{BB8FFF2B-9562-403A-B7AB-CBF94CBA1196}"/>
              </a:ext>
            </a:extLst>
          </p:cNvPr>
          <p:cNvPicPr>
            <a:picLocks noChangeAspect="1"/>
          </p:cNvPicPr>
          <p:nvPr/>
        </p:nvPicPr>
        <p:blipFill>
          <a:blip r:embed="rId8"/>
          <a:stretch>
            <a:fillRect/>
          </a:stretch>
        </p:blipFill>
        <p:spPr>
          <a:xfrm>
            <a:off x="3909592" y="329538"/>
            <a:ext cx="335022" cy="433658"/>
          </a:xfrm>
          <a:prstGeom prst="rect">
            <a:avLst/>
          </a:prstGeom>
        </p:spPr>
      </p:pic>
      <p:sp>
        <p:nvSpPr>
          <p:cNvPr id="6" name="Thought Bubble: Cloud 5">
            <a:extLst>
              <a:ext uri="{FF2B5EF4-FFF2-40B4-BE49-F238E27FC236}">
                <a16:creationId xmlns:a16="http://schemas.microsoft.com/office/drawing/2014/main" id="{3458D26E-FB3A-4814-BA79-0ED02DAB336D}"/>
              </a:ext>
            </a:extLst>
          </p:cNvPr>
          <p:cNvSpPr/>
          <p:nvPr/>
        </p:nvSpPr>
        <p:spPr>
          <a:xfrm>
            <a:off x="220785" y="2798192"/>
            <a:ext cx="1261987" cy="1113059"/>
          </a:xfrm>
          <a:prstGeom prst="cloudCallout">
            <a:avLst>
              <a:gd name="adj1" fmla="val 37498"/>
              <a:gd name="adj2" fmla="val 66837"/>
            </a:avLst>
          </a:prstGeom>
          <a:ln>
            <a:solidFill>
              <a:srgbClr val="00B0F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800" dirty="0">
                <a:latin typeface="Century Gothic" panose="020B0502020202020204" pitchFamily="34" charset="0"/>
              </a:rPr>
              <a:t>What was Bilsborrow like in the past?</a:t>
            </a:r>
          </a:p>
        </p:txBody>
      </p:sp>
      <p:pic>
        <p:nvPicPr>
          <p:cNvPr id="8" name="Picture 7">
            <a:extLst>
              <a:ext uri="{FF2B5EF4-FFF2-40B4-BE49-F238E27FC236}">
                <a16:creationId xmlns:a16="http://schemas.microsoft.com/office/drawing/2014/main" id="{4EDA51F6-7102-113C-B0A5-E06C8C229B7E}"/>
              </a:ext>
            </a:extLst>
          </p:cNvPr>
          <p:cNvPicPr>
            <a:picLocks noChangeAspect="1"/>
          </p:cNvPicPr>
          <p:nvPr/>
        </p:nvPicPr>
        <p:blipFill>
          <a:blip r:embed="rId9"/>
          <a:stretch>
            <a:fillRect/>
          </a:stretch>
        </p:blipFill>
        <p:spPr>
          <a:xfrm>
            <a:off x="7086600" y="1415222"/>
            <a:ext cx="1638059" cy="1151362"/>
          </a:xfrm>
          <a:prstGeom prst="rect">
            <a:avLst/>
          </a:prstGeom>
          <a:ln>
            <a:noFill/>
          </a:ln>
          <a:effectLst>
            <a:softEdge rad="112500"/>
          </a:effectLst>
        </p:spPr>
      </p:pic>
      <p:pic>
        <p:nvPicPr>
          <p:cNvPr id="11" name="Picture 10">
            <a:extLst>
              <a:ext uri="{FF2B5EF4-FFF2-40B4-BE49-F238E27FC236}">
                <a16:creationId xmlns:a16="http://schemas.microsoft.com/office/drawing/2014/main" id="{651F71F0-FA79-7216-9555-F2BC96605262}"/>
              </a:ext>
            </a:extLst>
          </p:cNvPr>
          <p:cNvPicPr>
            <a:picLocks noChangeAspect="1"/>
          </p:cNvPicPr>
          <p:nvPr/>
        </p:nvPicPr>
        <p:blipFill>
          <a:blip r:embed="rId10"/>
          <a:stretch>
            <a:fillRect/>
          </a:stretch>
        </p:blipFill>
        <p:spPr>
          <a:xfrm>
            <a:off x="4949434" y="1447923"/>
            <a:ext cx="1967498" cy="1073996"/>
          </a:xfrm>
          <a:prstGeom prst="rect">
            <a:avLst/>
          </a:prstGeom>
          <a:ln>
            <a:noFill/>
          </a:ln>
          <a:effectLst>
            <a:softEdge rad="112500"/>
          </a:effectLst>
        </p:spPr>
      </p:pic>
      <p:pic>
        <p:nvPicPr>
          <p:cNvPr id="13" name="Picture 12">
            <a:extLst>
              <a:ext uri="{FF2B5EF4-FFF2-40B4-BE49-F238E27FC236}">
                <a16:creationId xmlns:a16="http://schemas.microsoft.com/office/drawing/2014/main" id="{7006D378-416D-A51D-29FD-87C35A9A3E19}"/>
              </a:ext>
            </a:extLst>
          </p:cNvPr>
          <p:cNvPicPr>
            <a:picLocks noChangeAspect="1"/>
          </p:cNvPicPr>
          <p:nvPr/>
        </p:nvPicPr>
        <p:blipFill rotWithShape="1">
          <a:blip r:embed="rId11"/>
          <a:srcRect l="807" r="35240" b="4489"/>
          <a:stretch/>
        </p:blipFill>
        <p:spPr>
          <a:xfrm>
            <a:off x="1540419" y="2927338"/>
            <a:ext cx="1261987" cy="1177957"/>
          </a:xfrm>
          <a:prstGeom prst="rect">
            <a:avLst/>
          </a:prstGeom>
          <a:ln>
            <a:noFill/>
          </a:ln>
          <a:effectLst>
            <a:softEdge rad="112500"/>
          </a:effectLst>
        </p:spPr>
      </p:pic>
      <p:pic>
        <p:nvPicPr>
          <p:cNvPr id="25" name="Picture 24">
            <a:extLst>
              <a:ext uri="{FF2B5EF4-FFF2-40B4-BE49-F238E27FC236}">
                <a16:creationId xmlns:a16="http://schemas.microsoft.com/office/drawing/2014/main" id="{7E74792F-9638-5FA5-4FCF-D9D1D76555FC}"/>
              </a:ext>
            </a:extLst>
          </p:cNvPr>
          <p:cNvPicPr>
            <a:picLocks noChangeAspect="1"/>
          </p:cNvPicPr>
          <p:nvPr/>
        </p:nvPicPr>
        <p:blipFill rotWithShape="1">
          <a:blip r:embed="rId12"/>
          <a:srcRect r="30604" b="6334"/>
          <a:stretch/>
        </p:blipFill>
        <p:spPr>
          <a:xfrm>
            <a:off x="2797255" y="3287117"/>
            <a:ext cx="1338995" cy="1117498"/>
          </a:xfrm>
          <a:prstGeom prst="rect">
            <a:avLst/>
          </a:prstGeom>
          <a:ln>
            <a:noFill/>
          </a:ln>
          <a:effectLst>
            <a:softEdge rad="112500"/>
          </a:effectLst>
        </p:spPr>
      </p:pic>
      <p:pic>
        <p:nvPicPr>
          <p:cNvPr id="4" name="Picture 3">
            <a:extLst>
              <a:ext uri="{FF2B5EF4-FFF2-40B4-BE49-F238E27FC236}">
                <a16:creationId xmlns:a16="http://schemas.microsoft.com/office/drawing/2014/main" id="{05C2DF20-0A38-4611-9B8C-E5317A8AF334}"/>
              </a:ext>
            </a:extLst>
          </p:cNvPr>
          <p:cNvPicPr>
            <a:picLocks noChangeAspect="1"/>
          </p:cNvPicPr>
          <p:nvPr/>
        </p:nvPicPr>
        <p:blipFill>
          <a:blip r:embed="rId13"/>
          <a:stretch>
            <a:fillRect/>
          </a:stretch>
        </p:blipFill>
        <p:spPr>
          <a:xfrm>
            <a:off x="6971622" y="2607640"/>
            <a:ext cx="1640051" cy="974407"/>
          </a:xfrm>
          <a:prstGeom prst="rect">
            <a:avLst/>
          </a:prstGeom>
          <a:ln>
            <a:noFill/>
          </a:ln>
          <a:effectLst>
            <a:softEdge rad="112500"/>
          </a:effectLst>
        </p:spPr>
      </p:pic>
      <p:pic>
        <p:nvPicPr>
          <p:cNvPr id="15" name="Picture 14">
            <a:extLst>
              <a:ext uri="{FF2B5EF4-FFF2-40B4-BE49-F238E27FC236}">
                <a16:creationId xmlns:a16="http://schemas.microsoft.com/office/drawing/2014/main" id="{7422817D-628D-40ED-8946-0FB0FB81CACF}"/>
              </a:ext>
            </a:extLst>
          </p:cNvPr>
          <p:cNvPicPr>
            <a:picLocks noChangeAspect="1"/>
          </p:cNvPicPr>
          <p:nvPr/>
        </p:nvPicPr>
        <p:blipFill>
          <a:blip r:embed="rId14"/>
          <a:stretch>
            <a:fillRect/>
          </a:stretch>
        </p:blipFill>
        <p:spPr>
          <a:xfrm>
            <a:off x="5393086" y="2379002"/>
            <a:ext cx="1162073" cy="1271588"/>
          </a:xfrm>
          <a:prstGeom prst="rect">
            <a:avLst/>
          </a:prstGeom>
          <a:ln>
            <a:noFill/>
          </a:ln>
          <a:effectLst>
            <a:softEdge rad="112500"/>
          </a:effectLst>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0800833E-FA62-4893-8662-3B2DA413052C}"/>
              </a:ext>
            </a:extLst>
          </p:cNvPr>
          <p:cNvGraphicFramePr>
            <a:graphicFrameLocks noGrp="1"/>
          </p:cNvGraphicFramePr>
          <p:nvPr>
            <p:extLst>
              <p:ext uri="{D42A27DB-BD31-4B8C-83A1-F6EECF244321}">
                <p14:modId xmlns:p14="http://schemas.microsoft.com/office/powerpoint/2010/main" val="1648094149"/>
              </p:ext>
            </p:extLst>
          </p:nvPr>
        </p:nvGraphicFramePr>
        <p:xfrm>
          <a:off x="98003" y="255182"/>
          <a:ext cx="4304634" cy="6333568"/>
        </p:xfrm>
        <a:graphic>
          <a:graphicData uri="http://schemas.openxmlformats.org/drawingml/2006/table">
            <a:tbl>
              <a:tblPr firstRow="1" bandRow="1">
                <a:tableStyleId>{93296810-A885-4BE3-A3E7-6D5BEEA58F35}</a:tableStyleId>
              </a:tblPr>
              <a:tblGrid>
                <a:gridCol w="1076435">
                  <a:extLst>
                    <a:ext uri="{9D8B030D-6E8A-4147-A177-3AD203B41FA5}">
                      <a16:colId xmlns:a16="http://schemas.microsoft.com/office/drawing/2014/main" val="4266654745"/>
                    </a:ext>
                  </a:extLst>
                </a:gridCol>
                <a:gridCol w="3228199">
                  <a:extLst>
                    <a:ext uri="{9D8B030D-6E8A-4147-A177-3AD203B41FA5}">
                      <a16:colId xmlns:a16="http://schemas.microsoft.com/office/drawing/2014/main" val="1607891441"/>
                    </a:ext>
                  </a:extLst>
                </a:gridCol>
              </a:tblGrid>
              <a:tr h="389385">
                <a:tc gridSpan="2">
                  <a:txBody>
                    <a:bodyPr/>
                    <a:lstStyle/>
                    <a:p>
                      <a:r>
                        <a:rPr lang="en-GB" sz="1400" dirty="0">
                          <a:latin typeface="Century Gothic" panose="020B0502020202020204" pitchFamily="34" charset="0"/>
                        </a:rPr>
                        <a:t>During this term we will be learning…</a:t>
                      </a:r>
                    </a:p>
                  </a:txBody>
                  <a:tcPr marL="68580" marR="68580" marT="34290" marB="34290">
                    <a:solidFill>
                      <a:srgbClr val="FFC000"/>
                    </a:solidFill>
                  </a:tcPr>
                </a:tc>
                <a:tc hMerge="1">
                  <a:txBody>
                    <a:bodyPr/>
                    <a:lstStyle/>
                    <a:p>
                      <a:endParaRPr lang="en-GB" dirty="0"/>
                    </a:p>
                  </a:txBody>
                  <a:tcPr/>
                </a:tc>
                <a:extLst>
                  <a:ext uri="{0D108BD9-81ED-4DB2-BD59-A6C34878D82A}">
                    <a16:rowId xmlns:a16="http://schemas.microsoft.com/office/drawing/2014/main" val="3210946557"/>
                  </a:ext>
                </a:extLst>
              </a:tr>
              <a:tr h="701633">
                <a:tc>
                  <a:txBody>
                    <a:bodyPr/>
                    <a:lstStyle/>
                    <a:p>
                      <a:r>
                        <a:rPr lang="en-GB" sz="1200" dirty="0">
                          <a:latin typeface="Century Gothic" panose="020B0502020202020204" pitchFamily="34" charset="0"/>
                        </a:rPr>
                        <a:t>English</a:t>
                      </a:r>
                    </a:p>
                  </a:txBody>
                  <a:tcPr marL="68580" marR="68580" marT="34290" marB="34290">
                    <a:solidFill>
                      <a:schemeClr val="accent1">
                        <a:lumMod val="20000"/>
                        <a:lumOff val="80000"/>
                      </a:schemeClr>
                    </a:solidFill>
                  </a:tcPr>
                </a:tc>
                <a:tc>
                  <a:txBody>
                    <a:bodyPr/>
                    <a:lstStyle/>
                    <a:p>
                      <a:r>
                        <a:rPr lang="en-GB" sz="700" dirty="0">
                          <a:latin typeface="Century Gothic" panose="020B0502020202020204" pitchFamily="34" charset="0"/>
                        </a:rPr>
                        <a:t>We will be basing our Adventure and Mystery Narrative units on </a:t>
                      </a:r>
                      <a:r>
                        <a:rPr lang="en-GB" sz="700" dirty="0" err="1">
                          <a:latin typeface="Century Gothic" panose="020B0502020202020204" pitchFamily="34" charset="0"/>
                        </a:rPr>
                        <a:t>Varjak</a:t>
                      </a:r>
                      <a:r>
                        <a:rPr lang="en-GB" sz="700" dirty="0">
                          <a:latin typeface="Century Gothic" panose="020B0502020202020204" pitchFamily="34" charset="0"/>
                        </a:rPr>
                        <a:t> Paw by SF Said and The </a:t>
                      </a:r>
                      <a:r>
                        <a:rPr lang="en-GB" sz="700" dirty="0" err="1">
                          <a:latin typeface="Century Gothic" panose="020B0502020202020204" pitchFamily="34" charset="0"/>
                        </a:rPr>
                        <a:t>Uncorker</a:t>
                      </a:r>
                      <a:r>
                        <a:rPr lang="en-GB" sz="700" dirty="0">
                          <a:latin typeface="Century Gothic" panose="020B0502020202020204" pitchFamily="34" charset="0"/>
                        </a:rPr>
                        <a:t> of Ocean Bottles by Michelle Cuevas. We will be writing dialogue, setting and character descriptions, diary entries and letters. In Non-Fiction will be writing book reviews and Explanations. We will also study the narrative poem The Listeners by Walter De La Mare.</a:t>
                      </a:r>
                    </a:p>
                  </a:txBody>
                  <a:tcPr marL="68580" marR="68580" marT="34290" marB="34290">
                    <a:solidFill>
                      <a:schemeClr val="accent1">
                        <a:lumMod val="20000"/>
                        <a:lumOff val="80000"/>
                      </a:schemeClr>
                    </a:solidFill>
                  </a:tcPr>
                </a:tc>
                <a:extLst>
                  <a:ext uri="{0D108BD9-81ED-4DB2-BD59-A6C34878D82A}">
                    <a16:rowId xmlns:a16="http://schemas.microsoft.com/office/drawing/2014/main" val="2582380620"/>
                  </a:ext>
                </a:extLst>
              </a:tr>
              <a:tr h="227923">
                <a:tc>
                  <a:txBody>
                    <a:bodyPr/>
                    <a:lstStyle/>
                    <a:p>
                      <a:r>
                        <a:rPr lang="en-GB" sz="1200" dirty="0">
                          <a:latin typeface="Century Gothic" panose="020B0502020202020204" pitchFamily="34" charset="0"/>
                        </a:rPr>
                        <a:t>Maths </a:t>
                      </a:r>
                    </a:p>
                  </a:txBody>
                  <a:tcPr marL="68580" marR="68580" marT="34290" marB="34290">
                    <a:solidFill>
                      <a:schemeClr val="accent2">
                        <a:lumMod val="20000"/>
                        <a:lumOff val="80000"/>
                      </a:schemeClr>
                    </a:solidFill>
                  </a:tcPr>
                </a:tc>
                <a:tc>
                  <a:txBody>
                    <a:bodyPr/>
                    <a:lstStyle/>
                    <a:p>
                      <a:r>
                        <a:rPr lang="en-GB" sz="700" dirty="0">
                          <a:latin typeface="Century Gothic" panose="020B0502020202020204" pitchFamily="34" charset="0"/>
                        </a:rPr>
                        <a:t>Decimals, Money, Time, Shape, Statistics, Position and Direction.</a:t>
                      </a:r>
                    </a:p>
                  </a:txBody>
                  <a:tcPr marL="68580" marR="68580" marT="34290" marB="34290">
                    <a:solidFill>
                      <a:schemeClr val="accent2">
                        <a:lumMod val="20000"/>
                        <a:lumOff val="80000"/>
                      </a:schemeClr>
                    </a:solidFill>
                  </a:tcPr>
                </a:tc>
                <a:extLst>
                  <a:ext uri="{0D108BD9-81ED-4DB2-BD59-A6C34878D82A}">
                    <a16:rowId xmlns:a16="http://schemas.microsoft.com/office/drawing/2014/main" val="2288664716"/>
                  </a:ext>
                </a:extLst>
              </a:tr>
              <a:tr h="352068">
                <a:tc>
                  <a:txBody>
                    <a:bodyPr/>
                    <a:lstStyle/>
                    <a:p>
                      <a:r>
                        <a:rPr lang="en-GB" sz="1200" dirty="0">
                          <a:latin typeface="Century Gothic" panose="020B0502020202020204" pitchFamily="34" charset="0"/>
                        </a:rPr>
                        <a:t>History</a:t>
                      </a:r>
                    </a:p>
                  </a:txBody>
                  <a:tcPr marL="68580" marR="68580" marT="34290" marB="34290">
                    <a:solidFill>
                      <a:schemeClr val="accent1">
                        <a:lumMod val="20000"/>
                        <a:lumOff val="80000"/>
                      </a:schemeClr>
                    </a:solidFill>
                  </a:tcPr>
                </a:tc>
                <a:tc>
                  <a:txBody>
                    <a:bodyPr/>
                    <a:lstStyle/>
                    <a:p>
                      <a:r>
                        <a:rPr lang="en-GB" sz="700" dirty="0">
                          <a:latin typeface="Century Gothic" panose="020B0502020202020204" pitchFamily="34" charset="0"/>
                        </a:rPr>
                        <a:t>We will be researching the history of Bilsborrow village and look at how it has changed over the years. We will use maps, artefacts and primary and secondary sources to gather evidence.</a:t>
                      </a:r>
                    </a:p>
                  </a:txBody>
                  <a:tcPr marL="68580" marR="68580" marT="34290" marB="34290">
                    <a:solidFill>
                      <a:schemeClr val="accent1">
                        <a:lumMod val="20000"/>
                        <a:lumOff val="80000"/>
                      </a:schemeClr>
                    </a:solidFill>
                  </a:tcPr>
                </a:tc>
                <a:extLst>
                  <a:ext uri="{0D108BD9-81ED-4DB2-BD59-A6C34878D82A}">
                    <a16:rowId xmlns:a16="http://schemas.microsoft.com/office/drawing/2014/main" val="321662687"/>
                  </a:ext>
                </a:extLst>
              </a:tr>
              <a:tr h="296266">
                <a:tc>
                  <a:txBody>
                    <a:bodyPr/>
                    <a:lstStyle/>
                    <a:p>
                      <a:r>
                        <a:rPr lang="en-GB" sz="1200" dirty="0">
                          <a:latin typeface="Century Gothic" panose="020B0502020202020204" pitchFamily="34" charset="0"/>
                        </a:rPr>
                        <a:t>Geography</a:t>
                      </a:r>
                    </a:p>
                  </a:txBody>
                  <a:tcPr marL="68580" marR="68580" marT="34290" marB="34290">
                    <a:solidFill>
                      <a:schemeClr val="accent2">
                        <a:lumMod val="20000"/>
                        <a:lumOff val="80000"/>
                      </a:schemeClr>
                    </a:solidFill>
                  </a:tcPr>
                </a:tc>
                <a:tc>
                  <a:txBody>
                    <a:bodyPr/>
                    <a:lstStyle/>
                    <a:p>
                      <a:r>
                        <a:rPr lang="en-GB" sz="700" dirty="0">
                          <a:latin typeface="Century Gothic" panose="020B0502020202020204" pitchFamily="34" charset="0"/>
                        </a:rPr>
                        <a:t>We will study Bilsborow as a location and look at where it sits in the north west of England. We will also study the Lake District as a region and investigate why so many people like to visit it. We will also learn how to use OS maps. </a:t>
                      </a:r>
                    </a:p>
                  </a:txBody>
                  <a:tcPr marL="68580" marR="68580" marT="34290" marB="34290">
                    <a:solidFill>
                      <a:schemeClr val="accent2">
                        <a:lumMod val="20000"/>
                        <a:lumOff val="80000"/>
                      </a:schemeClr>
                    </a:solidFill>
                  </a:tcPr>
                </a:tc>
                <a:extLst>
                  <a:ext uri="{0D108BD9-81ED-4DB2-BD59-A6C34878D82A}">
                    <a16:rowId xmlns:a16="http://schemas.microsoft.com/office/drawing/2014/main" val="135968489"/>
                  </a:ext>
                </a:extLst>
              </a:tr>
              <a:tr h="296266">
                <a:tc>
                  <a:txBody>
                    <a:bodyPr/>
                    <a:lstStyle/>
                    <a:p>
                      <a:r>
                        <a:rPr lang="en-GB" sz="1200" dirty="0">
                          <a:latin typeface="Century Gothic" panose="020B0502020202020204" pitchFamily="34" charset="0"/>
                        </a:rPr>
                        <a:t>RE</a:t>
                      </a:r>
                    </a:p>
                  </a:txBody>
                  <a:tcPr marL="68580" marR="68580" marT="34290" marB="34290">
                    <a:solidFill>
                      <a:schemeClr val="accent1">
                        <a:lumMod val="20000"/>
                        <a:lumOff val="80000"/>
                      </a:schemeClr>
                    </a:solidFill>
                  </a:tcPr>
                </a:tc>
                <a:tc>
                  <a:txBody>
                    <a:bodyPr/>
                    <a:lstStyle/>
                    <a:p>
                      <a:r>
                        <a:rPr lang="en-GB" sz="700" dirty="0">
                          <a:latin typeface="Century Gothic" panose="020B0502020202020204" pitchFamily="34" charset="0"/>
                        </a:rPr>
                        <a:t>Called by God: Children will have the opportunity to consider what it means to be called by God and the responses people have made in the past and still do today when they hear a call from God.</a:t>
                      </a:r>
                    </a:p>
                    <a:p>
                      <a:r>
                        <a:rPr lang="en-GB" sz="700" dirty="0">
                          <a:latin typeface="Century Gothic" panose="020B0502020202020204" pitchFamily="34" charset="0"/>
                        </a:rPr>
                        <a:t>David and the Psalms: We will explore the Story of David and his strengths and qualities. We will also read the Psalms and use them to discover more about the nature of God.</a:t>
                      </a:r>
                    </a:p>
                  </a:txBody>
                  <a:tcPr marL="68580" marR="68580" marT="34290" marB="34290">
                    <a:solidFill>
                      <a:schemeClr val="accent1">
                        <a:lumMod val="20000"/>
                        <a:lumOff val="80000"/>
                      </a:schemeClr>
                    </a:solidFill>
                  </a:tcPr>
                </a:tc>
                <a:extLst>
                  <a:ext uri="{0D108BD9-81ED-4DB2-BD59-A6C34878D82A}">
                    <a16:rowId xmlns:a16="http://schemas.microsoft.com/office/drawing/2014/main" val="1810117893"/>
                  </a:ext>
                </a:extLst>
              </a:tr>
              <a:tr h="427256">
                <a:tc>
                  <a:txBody>
                    <a:bodyPr/>
                    <a:lstStyle/>
                    <a:p>
                      <a:r>
                        <a:rPr lang="en-GB" sz="1200" dirty="0">
                          <a:latin typeface="Century Gothic" panose="020B0502020202020204" pitchFamily="34" charset="0"/>
                        </a:rPr>
                        <a:t>Art and Design</a:t>
                      </a:r>
                    </a:p>
                  </a:txBody>
                  <a:tcPr marL="68580" marR="68580" marT="34290" marB="34290">
                    <a:solidFill>
                      <a:schemeClr val="accent2">
                        <a:lumMod val="20000"/>
                        <a:lumOff val="80000"/>
                      </a:schemeClr>
                    </a:solidFill>
                  </a:tcPr>
                </a:tc>
                <a:tc>
                  <a:txBody>
                    <a:bodyPr/>
                    <a:lstStyle/>
                    <a:p>
                      <a:r>
                        <a:rPr lang="en-GB" sz="700" dirty="0">
                          <a:latin typeface="Century Gothic" panose="020B0502020202020204" pitchFamily="34" charset="0"/>
                        </a:rPr>
                        <a:t>Using the flora and fauna of tropical rainforests as a starting point, children develop drawings through experimentation and textile-based techniques to design a repeating pattern suitable for fabric.</a:t>
                      </a:r>
                    </a:p>
                  </a:txBody>
                  <a:tcPr marL="68580" marR="68580" marT="34290" marB="34290">
                    <a:solidFill>
                      <a:schemeClr val="accent2">
                        <a:lumMod val="20000"/>
                        <a:lumOff val="80000"/>
                      </a:schemeClr>
                    </a:solidFill>
                  </a:tcPr>
                </a:tc>
                <a:extLst>
                  <a:ext uri="{0D108BD9-81ED-4DB2-BD59-A6C34878D82A}">
                    <a16:rowId xmlns:a16="http://schemas.microsoft.com/office/drawing/2014/main" val="950133938"/>
                  </a:ext>
                </a:extLst>
              </a:tr>
              <a:tr h="281814">
                <a:tc>
                  <a:txBody>
                    <a:bodyPr/>
                    <a:lstStyle/>
                    <a:p>
                      <a:r>
                        <a:rPr lang="en-GB" sz="1200" dirty="0">
                          <a:latin typeface="Century Gothic" panose="020B0502020202020204" pitchFamily="34" charset="0"/>
                        </a:rPr>
                        <a:t>DT</a:t>
                      </a:r>
                    </a:p>
                  </a:txBody>
                  <a:tcPr marL="68580" marR="68580" marT="34290" marB="34290">
                    <a:solidFill>
                      <a:schemeClr val="accent1">
                        <a:lumMod val="20000"/>
                        <a:lumOff val="80000"/>
                      </a:schemeClr>
                    </a:solidFill>
                  </a:tcPr>
                </a:tc>
                <a:tc>
                  <a:txBody>
                    <a:bodyPr/>
                    <a:lstStyle/>
                    <a:p>
                      <a:r>
                        <a:rPr lang="en-GB" sz="700" dirty="0">
                          <a:latin typeface="Century Gothic" panose="020B0502020202020204" pitchFamily="34" charset="0"/>
                        </a:rPr>
                        <a:t>Our cooking and nutrition unit includes opportunities for children to learn about seasonal foods and we will create a seasonal food tart.</a:t>
                      </a:r>
                    </a:p>
                  </a:txBody>
                  <a:tcPr marL="68580" marR="68580" marT="34290" marB="34290">
                    <a:solidFill>
                      <a:schemeClr val="accent1">
                        <a:lumMod val="20000"/>
                        <a:lumOff val="80000"/>
                      </a:schemeClr>
                    </a:solidFill>
                  </a:tcPr>
                </a:tc>
                <a:extLst>
                  <a:ext uri="{0D108BD9-81ED-4DB2-BD59-A6C34878D82A}">
                    <a16:rowId xmlns:a16="http://schemas.microsoft.com/office/drawing/2014/main" val="960763905"/>
                  </a:ext>
                </a:extLst>
              </a:tr>
              <a:tr h="710361">
                <a:tc>
                  <a:txBody>
                    <a:bodyPr/>
                    <a:lstStyle/>
                    <a:p>
                      <a:r>
                        <a:rPr lang="en-GB" sz="1200" dirty="0">
                          <a:latin typeface="Century Gothic" panose="020B0502020202020204" pitchFamily="34" charset="0"/>
                        </a:rPr>
                        <a:t>Science</a:t>
                      </a:r>
                    </a:p>
                  </a:txBody>
                  <a:tcPr marL="68580" marR="68580" marT="34290" marB="34290">
                    <a:solidFill>
                      <a:schemeClr val="accent2">
                        <a:lumMod val="20000"/>
                        <a:lumOff val="80000"/>
                      </a:schemeClr>
                    </a:solidFill>
                  </a:tcPr>
                </a:tc>
                <a:tc>
                  <a:txBody>
                    <a:bodyPr/>
                    <a:lstStyle/>
                    <a:p>
                      <a:r>
                        <a:rPr lang="en-GB" sz="700" dirty="0">
                          <a:latin typeface="Century Gothic" panose="020B0502020202020204" pitchFamily="34" charset="0"/>
                        </a:rPr>
                        <a:t>Plant Reproduction: We will discover how plants reproduce in the context of the life cycle of a flowering plant, gather data on plant growth and investigate the structure and function of the parts of a flowering plant.</a:t>
                      </a:r>
                    </a:p>
                    <a:p>
                      <a:r>
                        <a:rPr lang="en-GB" sz="700" dirty="0">
                          <a:latin typeface="Century Gothic" panose="020B0502020202020204" pitchFamily="34" charset="0"/>
                        </a:rPr>
                        <a:t>We will also be growing our own vegetables, sowing the seeds and taking care of them.</a:t>
                      </a:r>
                    </a:p>
                  </a:txBody>
                  <a:tcPr marL="68580" marR="68580" marT="34290" marB="34290">
                    <a:solidFill>
                      <a:schemeClr val="accent2">
                        <a:lumMod val="20000"/>
                        <a:lumOff val="80000"/>
                      </a:schemeClr>
                    </a:solidFill>
                  </a:tcPr>
                </a:tc>
                <a:extLst>
                  <a:ext uri="{0D108BD9-81ED-4DB2-BD59-A6C34878D82A}">
                    <a16:rowId xmlns:a16="http://schemas.microsoft.com/office/drawing/2014/main" val="2214638911"/>
                  </a:ext>
                </a:extLst>
              </a:tr>
              <a:tr h="371555">
                <a:tc>
                  <a:txBody>
                    <a:bodyPr/>
                    <a:lstStyle/>
                    <a:p>
                      <a:r>
                        <a:rPr lang="en-GB" sz="1200" dirty="0">
                          <a:latin typeface="Century Gothic" panose="020B0502020202020204" pitchFamily="34" charset="0"/>
                        </a:rPr>
                        <a:t>Computing</a:t>
                      </a:r>
                    </a:p>
                  </a:txBody>
                  <a:tcPr marL="68580" marR="68580" marT="34290" marB="34290">
                    <a:solidFill>
                      <a:schemeClr val="accent1">
                        <a:lumMod val="20000"/>
                        <a:lumOff val="80000"/>
                      </a:schemeClr>
                    </a:solidFill>
                  </a:tcPr>
                </a:tc>
                <a:tc>
                  <a:txBody>
                    <a:bodyPr/>
                    <a:lstStyle/>
                    <a:p>
                      <a:r>
                        <a:rPr lang="en-GB" sz="700" dirty="0">
                          <a:latin typeface="Century Gothic" panose="020B0502020202020204" pitchFamily="34" charset="0"/>
                        </a:rPr>
                        <a:t>Emailing: Learn how to send, edit emails, and add attachments. Creating Media: Develop filming and editing video skills through the storyboarding and creation of book trailers.</a:t>
                      </a:r>
                    </a:p>
                  </a:txBody>
                  <a:tcPr marL="68580" marR="68580" marT="34290" marB="34290">
                    <a:solidFill>
                      <a:schemeClr val="accent1">
                        <a:lumMod val="20000"/>
                        <a:lumOff val="80000"/>
                      </a:schemeClr>
                    </a:solidFill>
                  </a:tcPr>
                </a:tc>
                <a:extLst>
                  <a:ext uri="{0D108BD9-81ED-4DB2-BD59-A6C34878D82A}">
                    <a16:rowId xmlns:a16="http://schemas.microsoft.com/office/drawing/2014/main" val="2674624449"/>
                  </a:ext>
                </a:extLst>
              </a:tr>
              <a:tr h="303682">
                <a:tc>
                  <a:txBody>
                    <a:bodyPr/>
                    <a:lstStyle/>
                    <a:p>
                      <a:r>
                        <a:rPr lang="en-GB" sz="1200" dirty="0">
                          <a:latin typeface="Century Gothic" panose="020B0502020202020204" pitchFamily="34" charset="0"/>
                        </a:rPr>
                        <a:t>Music</a:t>
                      </a:r>
                    </a:p>
                  </a:txBody>
                  <a:tcPr marL="68580" marR="68580" marT="34290" marB="34290">
                    <a:solidFill>
                      <a:schemeClr val="accent2">
                        <a:lumMod val="20000"/>
                        <a:lumOff val="80000"/>
                      </a:schemeClr>
                    </a:solidFill>
                  </a:tcPr>
                </a:tc>
                <a:tc>
                  <a:txBody>
                    <a:bodyPr/>
                    <a:lstStyle/>
                    <a:p>
                      <a:r>
                        <a:rPr lang="en-GB" sz="700" dirty="0" err="1" smtClean="0">
                          <a:latin typeface="Century Gothic" panose="020B0502020202020204" pitchFamily="34" charset="0"/>
                        </a:rPr>
                        <a:t>Traditonal</a:t>
                      </a:r>
                      <a:r>
                        <a:rPr lang="en-GB" sz="700" dirty="0" smtClean="0">
                          <a:latin typeface="Century Gothic" panose="020B0502020202020204" pitchFamily="34" charset="0"/>
                        </a:rPr>
                        <a:t> Instruments and improvisation (Theme: India)</a:t>
                      </a:r>
                      <a:endParaRPr lang="en-GB" sz="700" dirty="0">
                        <a:latin typeface="Century Gothic" panose="020B0502020202020204" pitchFamily="34" charset="0"/>
                      </a:endParaRPr>
                    </a:p>
                  </a:txBody>
                  <a:tcPr marL="68580" marR="68580" marT="34290" marB="34290">
                    <a:solidFill>
                      <a:schemeClr val="accent2">
                        <a:lumMod val="20000"/>
                        <a:lumOff val="80000"/>
                      </a:schemeClr>
                    </a:solidFill>
                  </a:tcPr>
                </a:tc>
                <a:extLst>
                  <a:ext uri="{0D108BD9-81ED-4DB2-BD59-A6C34878D82A}">
                    <a16:rowId xmlns:a16="http://schemas.microsoft.com/office/drawing/2014/main" val="3765277871"/>
                  </a:ext>
                </a:extLst>
              </a:tr>
              <a:tr h="260498">
                <a:tc>
                  <a:txBody>
                    <a:bodyPr/>
                    <a:lstStyle/>
                    <a:p>
                      <a:r>
                        <a:rPr lang="en-GB" sz="1200" dirty="0">
                          <a:latin typeface="Century Gothic" panose="020B0502020202020204" pitchFamily="34" charset="0"/>
                        </a:rPr>
                        <a:t>PE</a:t>
                      </a:r>
                    </a:p>
                  </a:txBody>
                  <a:tcPr marL="68580" marR="68580" marT="34290" marB="34290">
                    <a:solidFill>
                      <a:schemeClr val="accent1">
                        <a:lumMod val="20000"/>
                        <a:lumOff val="80000"/>
                      </a:schemeClr>
                    </a:solidFill>
                  </a:tcPr>
                </a:tc>
                <a:tc>
                  <a:txBody>
                    <a:bodyPr/>
                    <a:lstStyle/>
                    <a:p>
                      <a:r>
                        <a:rPr lang="en-GB" sz="700" dirty="0">
                          <a:latin typeface="Century Gothic" panose="020B0502020202020204" pitchFamily="34" charset="0"/>
                        </a:rPr>
                        <a:t>Athletics, Striking and Fielding games, Outdoor and Adventurous Activities.</a:t>
                      </a:r>
                    </a:p>
                  </a:txBody>
                  <a:tcPr marL="68580" marR="68580" marT="34290" marB="34290">
                    <a:solidFill>
                      <a:schemeClr val="accent1">
                        <a:lumMod val="20000"/>
                        <a:lumOff val="80000"/>
                      </a:schemeClr>
                    </a:solidFill>
                  </a:tcPr>
                </a:tc>
                <a:extLst>
                  <a:ext uri="{0D108BD9-81ED-4DB2-BD59-A6C34878D82A}">
                    <a16:rowId xmlns:a16="http://schemas.microsoft.com/office/drawing/2014/main" val="2120493299"/>
                  </a:ext>
                </a:extLst>
              </a:tr>
              <a:tr h="296266">
                <a:tc>
                  <a:txBody>
                    <a:bodyPr/>
                    <a:lstStyle/>
                    <a:p>
                      <a:r>
                        <a:rPr lang="en-GB" sz="1200" dirty="0">
                          <a:latin typeface="Century Gothic" panose="020B0502020202020204" pitchFamily="34" charset="0"/>
                        </a:rPr>
                        <a:t>French</a:t>
                      </a:r>
                    </a:p>
                  </a:txBody>
                  <a:tcPr marL="68580" marR="68580" marT="34290" marB="34290">
                    <a:solidFill>
                      <a:schemeClr val="accent2">
                        <a:lumMod val="20000"/>
                        <a:lumOff val="80000"/>
                      </a:schemeClr>
                    </a:solidFill>
                  </a:tcPr>
                </a:tc>
                <a:tc>
                  <a:txBody>
                    <a:bodyPr/>
                    <a:lstStyle/>
                    <a:p>
                      <a:r>
                        <a:rPr lang="en-GB" sz="700" dirty="0">
                          <a:latin typeface="Century Gothic" panose="020B0502020202020204" pitchFamily="34" charset="0"/>
                        </a:rPr>
                        <a:t>Portraits: Learning adjectives for describing people’s physical appearance and their personality. Creating simple sentences ensuring that the adjectives agree with the gender of the noun.</a:t>
                      </a:r>
                    </a:p>
                  </a:txBody>
                  <a:tcPr marL="68580" marR="68580" marT="34290" marB="34290">
                    <a:solidFill>
                      <a:schemeClr val="accent2">
                        <a:lumMod val="20000"/>
                        <a:lumOff val="80000"/>
                      </a:schemeClr>
                    </a:solidFill>
                  </a:tcPr>
                </a:tc>
                <a:extLst>
                  <a:ext uri="{0D108BD9-81ED-4DB2-BD59-A6C34878D82A}">
                    <a16:rowId xmlns:a16="http://schemas.microsoft.com/office/drawing/2014/main" val="3846104127"/>
                  </a:ext>
                </a:extLst>
              </a:tr>
              <a:tr h="296705">
                <a:tc>
                  <a:txBody>
                    <a:bodyPr/>
                    <a:lstStyle/>
                    <a:p>
                      <a:r>
                        <a:rPr lang="en-GB" sz="1400" dirty="0">
                          <a:latin typeface="Century Gothic" panose="020B0502020202020204" pitchFamily="34" charset="0"/>
                        </a:rPr>
                        <a:t>PSHE</a:t>
                      </a:r>
                    </a:p>
                  </a:txBody>
                  <a:tcPr marL="68580" marR="68580" marT="34290" marB="34290">
                    <a:solidFill>
                      <a:schemeClr val="accent1">
                        <a:lumMod val="20000"/>
                        <a:lumOff val="80000"/>
                      </a:schemeClr>
                    </a:solidFill>
                  </a:tcPr>
                </a:tc>
                <a:tc>
                  <a:txBody>
                    <a:bodyPr/>
                    <a:lstStyle/>
                    <a:p>
                      <a:r>
                        <a:rPr lang="en-GB" sz="700" dirty="0">
                          <a:latin typeface="Century Gothic" panose="020B0502020202020204" pitchFamily="34" charset="0"/>
                        </a:rPr>
                        <a:t>Economic Wellbeing: Introduction to budgeting, learning about the different paying methods, the emotional impact of money, the ethics of spending, potential jobs and careers and learning that anyone can aspire to anything.</a:t>
                      </a:r>
                    </a:p>
                    <a:p>
                      <a:r>
                        <a:rPr lang="en-GB" sz="700" dirty="0">
                          <a:latin typeface="Century Gothic" panose="020B0502020202020204" pitchFamily="34" charset="0"/>
                        </a:rPr>
                        <a:t>Transition: moving from Year 3 to 4 and Year 4 to year 5.</a:t>
                      </a:r>
                    </a:p>
                  </a:txBody>
                  <a:tcPr marL="68580" marR="68580" marT="34290" marB="34290">
                    <a:solidFill>
                      <a:schemeClr val="accent1">
                        <a:lumMod val="20000"/>
                        <a:lumOff val="80000"/>
                      </a:schemeClr>
                    </a:solidFill>
                  </a:tcPr>
                </a:tc>
                <a:extLst>
                  <a:ext uri="{0D108BD9-81ED-4DB2-BD59-A6C34878D82A}">
                    <a16:rowId xmlns:a16="http://schemas.microsoft.com/office/drawing/2014/main" val="4022243910"/>
                  </a:ext>
                </a:extLst>
              </a:tr>
            </a:tbl>
          </a:graphicData>
        </a:graphic>
      </p:graphicFrame>
      <p:sp>
        <p:nvSpPr>
          <p:cNvPr id="4" name="TextBox 3">
            <a:extLst>
              <a:ext uri="{FF2B5EF4-FFF2-40B4-BE49-F238E27FC236}">
                <a16:creationId xmlns:a16="http://schemas.microsoft.com/office/drawing/2014/main" id="{1B591439-4861-4F90-B892-91E82850EC5F}"/>
              </a:ext>
            </a:extLst>
          </p:cNvPr>
          <p:cNvSpPr txBox="1"/>
          <p:nvPr/>
        </p:nvSpPr>
        <p:spPr>
          <a:xfrm>
            <a:off x="4758491" y="255182"/>
            <a:ext cx="4203203" cy="3116238"/>
          </a:xfrm>
          <a:prstGeom prst="rect">
            <a:avLst/>
          </a:prstGeom>
          <a:noFill/>
          <a:ln w="28575">
            <a:solidFill>
              <a:srgbClr val="00B0F0"/>
            </a:solidFill>
          </a:ln>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lgn="ctr"/>
            <a:r>
              <a:rPr lang="en-GB" sz="1100" b="1" dirty="0">
                <a:latin typeface="Century Gothic" panose="020B0502020202020204" pitchFamily="34" charset="0"/>
              </a:rPr>
              <a:t>How can you help your child at home? </a:t>
            </a:r>
          </a:p>
          <a:p>
            <a:pPr algn="ctr"/>
            <a:endParaRPr lang="en-GB" sz="1100" b="1" dirty="0">
              <a:latin typeface="Century Gothic" panose="020B0502020202020204" pitchFamily="34" charset="0"/>
            </a:endParaRPr>
          </a:p>
          <a:p>
            <a:pPr algn="ctr"/>
            <a:r>
              <a:rPr lang="en-GB" sz="1100" dirty="0">
                <a:latin typeface="Century Gothic" panose="020B0502020202020204" pitchFamily="34" charset="0"/>
              </a:rPr>
              <a:t>Ensure that your child understands the meaning of the key vocabulary for our topics and help them to research the topics we will be covering this term. Talking to your child is the best way to expand their vocabulary and improve their general knowledge. Read lots of books and look for interesting words and phrases in them. What do these words mean and how could they be used in an alternative context when they are writing? Home reading is a way for children to practise and consolidate the skills they have been taught. We expect children to read at home at least three times a week to support these skills and develop their comprehension skills and vocabulary. Children may also need help with their Spelling and Maths Homework each week. </a:t>
            </a:r>
          </a:p>
          <a:p>
            <a:pPr algn="ctr"/>
            <a:r>
              <a:rPr lang="en-GB" sz="1100" dirty="0">
                <a:latin typeface="Century Gothic" panose="020B0502020202020204" pitchFamily="34" charset="0"/>
              </a:rPr>
              <a:t>Thank you for all your continued support. If you have any questions or concerns please just ask!</a:t>
            </a:r>
          </a:p>
        </p:txBody>
      </p:sp>
      <p:sp>
        <p:nvSpPr>
          <p:cNvPr id="5" name="TextBox 4">
            <a:extLst>
              <a:ext uri="{FF2B5EF4-FFF2-40B4-BE49-F238E27FC236}">
                <a16:creationId xmlns:a16="http://schemas.microsoft.com/office/drawing/2014/main" id="{3880DAFB-8001-4F8E-9596-A575993A7E4C}"/>
              </a:ext>
            </a:extLst>
          </p:cNvPr>
          <p:cNvSpPr txBox="1"/>
          <p:nvPr/>
        </p:nvSpPr>
        <p:spPr>
          <a:xfrm>
            <a:off x="4741364" y="3494873"/>
            <a:ext cx="2620877" cy="1592744"/>
          </a:xfrm>
          <a:prstGeom prst="rect">
            <a:avLst/>
          </a:prstGeom>
          <a:noFill/>
          <a:ln w="28575">
            <a:solidFill>
              <a:srgbClr val="FFC000"/>
            </a:solidFill>
          </a:ln>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lgn="ctr"/>
            <a:r>
              <a:rPr lang="en-GB" sz="1100" b="1" dirty="0">
                <a:latin typeface="Century Gothic" panose="020B0502020202020204" pitchFamily="34" charset="0"/>
                <a:cs typeface="Calibri" panose="020F0502020204030204"/>
              </a:rPr>
              <a:t>Key Information for this term.</a:t>
            </a:r>
            <a:r>
              <a:rPr lang="en-GB" sz="1100" dirty="0">
                <a:latin typeface="Century Gothic" panose="020B0502020202020204" pitchFamily="34" charset="0"/>
                <a:cs typeface="Calibri" panose="020F0502020204030204"/>
              </a:rPr>
              <a:t> </a:t>
            </a:r>
          </a:p>
          <a:p>
            <a:pPr algn="ctr"/>
            <a:r>
              <a:rPr lang="en-GB" sz="1100" dirty="0">
                <a:latin typeface="Century Gothic" panose="020B0502020202020204" pitchFamily="34" charset="0"/>
                <a:cs typeface="Calibri" panose="020F0502020204030204"/>
              </a:rPr>
              <a:t>PE is on Tuesday and Wednesday.</a:t>
            </a:r>
          </a:p>
          <a:p>
            <a:pPr algn="ctr"/>
            <a:r>
              <a:rPr lang="en-GB" sz="1100" dirty="0">
                <a:latin typeface="Century Gothic" panose="020B0502020202020204" pitchFamily="34" charset="0"/>
                <a:cs typeface="Calibri" panose="020F0502020204030204"/>
              </a:rPr>
              <a:t>Maths homework is given on</a:t>
            </a:r>
          </a:p>
          <a:p>
            <a:pPr algn="ctr"/>
            <a:r>
              <a:rPr lang="en-GB" sz="1100" dirty="0">
                <a:latin typeface="Century Gothic" panose="020B0502020202020204" pitchFamily="34" charset="0"/>
                <a:cs typeface="Calibri" panose="020F0502020204030204"/>
              </a:rPr>
              <a:t>Thursday to be returned the following Thursday.</a:t>
            </a:r>
          </a:p>
          <a:p>
            <a:pPr algn="ctr"/>
            <a:r>
              <a:rPr lang="en-GB" sz="1100" dirty="0">
                <a:latin typeface="Century Gothic" panose="020B0502020202020204" pitchFamily="34" charset="0"/>
                <a:cs typeface="Calibri" panose="020F0502020204030204"/>
              </a:rPr>
              <a:t>Spelling homework is given on Friday to be tested on the following Friday.</a:t>
            </a:r>
          </a:p>
          <a:p>
            <a:pPr algn="ctr"/>
            <a:r>
              <a:rPr lang="en-GB" sz="1100" dirty="0">
                <a:latin typeface="Century Gothic" panose="020B0502020202020204" pitchFamily="34" charset="0"/>
                <a:cs typeface="Calibri" panose="020F0502020204030204"/>
              </a:rPr>
              <a:t>Please practice Times Tables facts on Times Tables Rockstars.</a:t>
            </a:r>
            <a:endParaRPr lang="en-US" sz="1100" dirty="0">
              <a:latin typeface="Century Gothic" panose="020B0502020202020204" pitchFamily="34" charset="0"/>
              <a:cs typeface="Calibri" panose="020F0502020204030204"/>
            </a:endParaRPr>
          </a:p>
        </p:txBody>
      </p:sp>
      <p:sp>
        <p:nvSpPr>
          <p:cNvPr id="6" name="TextBox 5">
            <a:extLst>
              <a:ext uri="{FF2B5EF4-FFF2-40B4-BE49-F238E27FC236}">
                <a16:creationId xmlns:a16="http://schemas.microsoft.com/office/drawing/2014/main" id="{EEE54EEE-BCCF-444F-8442-C15295C3A9A7}"/>
              </a:ext>
            </a:extLst>
          </p:cNvPr>
          <p:cNvSpPr txBox="1"/>
          <p:nvPr/>
        </p:nvSpPr>
        <p:spPr>
          <a:xfrm>
            <a:off x="7436002" y="5175675"/>
            <a:ext cx="1486958" cy="438582"/>
          </a:xfrm>
          <a:prstGeom prst="rect">
            <a:avLst/>
          </a:prstGeom>
          <a:noFill/>
          <a:ln w="28575">
            <a:solidFill>
              <a:srgbClr val="00B0F0"/>
            </a:solidFill>
          </a:ln>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lgn="ctr"/>
            <a:r>
              <a:rPr lang="en-GB" sz="1200" dirty="0">
                <a:latin typeface="Century Gothic" panose="020B0502020202020204" pitchFamily="34" charset="0"/>
              </a:rPr>
              <a:t>What are we reading this term?</a:t>
            </a:r>
            <a:endParaRPr lang="en-GB" sz="1200" b="1" dirty="0">
              <a:solidFill>
                <a:srgbClr val="7030A0"/>
              </a:solidFill>
              <a:latin typeface="Century Gothic"/>
            </a:endParaRPr>
          </a:p>
        </p:txBody>
      </p:sp>
      <p:pic>
        <p:nvPicPr>
          <p:cNvPr id="3" name="Picture 2">
            <a:extLst>
              <a:ext uri="{FF2B5EF4-FFF2-40B4-BE49-F238E27FC236}">
                <a16:creationId xmlns:a16="http://schemas.microsoft.com/office/drawing/2014/main" id="{D0168883-8895-D3E3-02F2-97EC3F53ED7D}"/>
              </a:ext>
            </a:extLst>
          </p:cNvPr>
          <p:cNvPicPr>
            <a:picLocks noChangeAspect="1"/>
          </p:cNvPicPr>
          <p:nvPr/>
        </p:nvPicPr>
        <p:blipFill>
          <a:blip r:embed="rId2"/>
          <a:stretch>
            <a:fillRect/>
          </a:stretch>
        </p:blipFill>
        <p:spPr>
          <a:xfrm>
            <a:off x="7436002" y="3486581"/>
            <a:ext cx="1564426" cy="1351266"/>
          </a:xfrm>
          <a:prstGeom prst="rect">
            <a:avLst/>
          </a:prstGeom>
        </p:spPr>
      </p:pic>
      <p:pic>
        <p:nvPicPr>
          <p:cNvPr id="12" name="Picture 11">
            <a:extLst>
              <a:ext uri="{FF2B5EF4-FFF2-40B4-BE49-F238E27FC236}">
                <a16:creationId xmlns:a16="http://schemas.microsoft.com/office/drawing/2014/main" id="{690FE40F-91BF-F1E5-C7C4-DD2ADDE92FD5}"/>
              </a:ext>
            </a:extLst>
          </p:cNvPr>
          <p:cNvPicPr>
            <a:picLocks noChangeAspect="1"/>
          </p:cNvPicPr>
          <p:nvPr/>
        </p:nvPicPr>
        <p:blipFill>
          <a:blip r:embed="rId3"/>
          <a:stretch>
            <a:fillRect/>
          </a:stretch>
        </p:blipFill>
        <p:spPr>
          <a:xfrm>
            <a:off x="5881103" y="5175675"/>
            <a:ext cx="1100944" cy="1476560"/>
          </a:xfrm>
          <a:prstGeom prst="rect">
            <a:avLst/>
          </a:prstGeom>
        </p:spPr>
      </p:pic>
      <p:pic>
        <p:nvPicPr>
          <p:cNvPr id="14" name="Picture 13">
            <a:extLst>
              <a:ext uri="{FF2B5EF4-FFF2-40B4-BE49-F238E27FC236}">
                <a16:creationId xmlns:a16="http://schemas.microsoft.com/office/drawing/2014/main" id="{AF2F3173-1B71-E5E2-6261-2C534804083F}"/>
              </a:ext>
            </a:extLst>
          </p:cNvPr>
          <p:cNvPicPr>
            <a:picLocks noChangeAspect="1"/>
          </p:cNvPicPr>
          <p:nvPr/>
        </p:nvPicPr>
        <p:blipFill>
          <a:blip r:embed="rId4"/>
          <a:stretch>
            <a:fillRect/>
          </a:stretch>
        </p:blipFill>
        <p:spPr>
          <a:xfrm>
            <a:off x="7099241" y="5743141"/>
            <a:ext cx="1385540" cy="909094"/>
          </a:xfrm>
          <a:prstGeom prst="rect">
            <a:avLst/>
          </a:prstGeom>
        </p:spPr>
      </p:pic>
      <p:pic>
        <p:nvPicPr>
          <p:cNvPr id="7" name="Picture 6">
            <a:extLst>
              <a:ext uri="{FF2B5EF4-FFF2-40B4-BE49-F238E27FC236}">
                <a16:creationId xmlns:a16="http://schemas.microsoft.com/office/drawing/2014/main" id="{24216558-79FC-4A05-9370-6D421C06D92F}"/>
              </a:ext>
            </a:extLst>
          </p:cNvPr>
          <p:cNvPicPr>
            <a:picLocks noChangeAspect="1"/>
          </p:cNvPicPr>
          <p:nvPr/>
        </p:nvPicPr>
        <p:blipFill>
          <a:blip r:embed="rId5"/>
          <a:stretch>
            <a:fillRect/>
          </a:stretch>
        </p:blipFill>
        <p:spPr>
          <a:xfrm>
            <a:off x="4741364" y="5175675"/>
            <a:ext cx="1046798" cy="1174325"/>
          </a:xfrm>
          <a:prstGeom prst="rect">
            <a:avLst/>
          </a:prstGeom>
        </p:spPr>
      </p:pic>
    </p:spTree>
    <p:extLst>
      <p:ext uri="{BB962C8B-B14F-4D97-AF65-F5344CB8AC3E}">
        <p14:creationId xmlns:p14="http://schemas.microsoft.com/office/powerpoint/2010/main" val="144549893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988</Words>
  <Application>Microsoft Office PowerPoint</Application>
  <PresentationFormat>On-screen Show (4:3)</PresentationFormat>
  <Paragraphs>75</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Calibri Light</vt:lpstr>
      <vt:lpstr>Century Gothic</vt:lpstr>
      <vt:lpstr>Ink Free</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Joanne Wright</dc:creator>
  <cp:lastModifiedBy>2043, head</cp:lastModifiedBy>
  <cp:revision>45</cp:revision>
  <cp:lastPrinted>2024-01-12T08:00:09Z</cp:lastPrinted>
  <dcterms:created xsi:type="dcterms:W3CDTF">2024-01-09T15:57:08Z</dcterms:created>
  <dcterms:modified xsi:type="dcterms:W3CDTF">2026-04-14T13:21:40Z</dcterms:modified>
</cp:coreProperties>
</file>