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8" r:id="rId2"/>
    <p:sldId id="256" r:id="rId3"/>
  </p:sldIdLst>
  <p:sldSz cx="9144000" cy="6858000" type="screen4x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6C3FF"/>
    <a:srgbClr val="D4D4D4"/>
    <a:srgbClr val="FFC6C6"/>
    <a:srgbClr val="FF999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660"/>
  </p:normalViewPr>
  <p:slideViewPr>
    <p:cSldViewPr snapToGrid="0">
      <p:cViewPr varScale="1">
        <p:scale>
          <a:sx n="90" d="100"/>
          <a:sy n="90" d="100"/>
        </p:scale>
        <p:origin x="1434"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GB"/>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8B71EEEA-543B-4859-AA4B-557D59ACEBD3}" type="datetimeFigureOut">
              <a:rPr lang="en-GB" smtClean="0"/>
              <a:t>17/09/2026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9B121BF2-A822-4F90-8DE4-14F652C47996}" type="slidenum">
              <a:rPr lang="en-GB" smtClean="0"/>
              <a:t>‹#›</a:t>
            </a:fld>
            <a:endParaRPr lang="en-GB" dirty="0"/>
          </a:p>
        </p:txBody>
      </p:sp>
    </p:spTree>
    <p:extLst>
      <p:ext uri="{BB962C8B-B14F-4D97-AF65-F5344CB8AC3E}">
        <p14:creationId xmlns:p14="http://schemas.microsoft.com/office/powerpoint/2010/main" val="12427630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8B71EEEA-543B-4859-AA4B-557D59ACEBD3}" type="datetimeFigureOut">
              <a:rPr lang="en-GB" smtClean="0"/>
              <a:t>17/09/2026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9B121BF2-A822-4F90-8DE4-14F652C47996}" type="slidenum">
              <a:rPr lang="en-GB" smtClean="0"/>
              <a:t>‹#›</a:t>
            </a:fld>
            <a:endParaRPr lang="en-GB" dirty="0"/>
          </a:p>
        </p:txBody>
      </p:sp>
    </p:spTree>
    <p:extLst>
      <p:ext uri="{BB962C8B-B14F-4D97-AF65-F5344CB8AC3E}">
        <p14:creationId xmlns:p14="http://schemas.microsoft.com/office/powerpoint/2010/main" val="35153411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GB"/>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B71EEEA-543B-4859-AA4B-557D59ACEBD3}" type="datetimeFigureOut">
              <a:rPr lang="en-GB" smtClean="0"/>
              <a:t>17/09/2026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9B121BF2-A822-4F90-8DE4-14F652C47996}" type="slidenum">
              <a:rPr lang="en-GB" smtClean="0"/>
              <a:t>‹#›</a:t>
            </a:fld>
            <a:endParaRPr lang="en-GB" dirty="0"/>
          </a:p>
        </p:txBody>
      </p:sp>
    </p:spTree>
    <p:extLst>
      <p:ext uri="{BB962C8B-B14F-4D97-AF65-F5344CB8AC3E}">
        <p14:creationId xmlns:p14="http://schemas.microsoft.com/office/powerpoint/2010/main" val="33107784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8B71EEEA-543B-4859-AA4B-557D59ACEBD3}" type="datetimeFigureOut">
              <a:rPr lang="en-GB" smtClean="0"/>
              <a:t>17/09/2026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9B121BF2-A822-4F90-8DE4-14F652C47996}" type="slidenum">
              <a:rPr lang="en-GB" smtClean="0"/>
              <a:t>‹#›</a:t>
            </a:fld>
            <a:endParaRPr lang="en-GB" dirty="0"/>
          </a:p>
        </p:txBody>
      </p:sp>
    </p:spTree>
    <p:extLst>
      <p:ext uri="{BB962C8B-B14F-4D97-AF65-F5344CB8AC3E}">
        <p14:creationId xmlns:p14="http://schemas.microsoft.com/office/powerpoint/2010/main" val="40363501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GB"/>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8B71EEEA-543B-4859-AA4B-557D59ACEBD3}" type="datetimeFigureOut">
              <a:rPr lang="en-GB" smtClean="0"/>
              <a:t>17/09/2026</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9B121BF2-A822-4F90-8DE4-14F652C47996}" type="slidenum">
              <a:rPr lang="en-GB" smtClean="0"/>
              <a:t>‹#›</a:t>
            </a:fld>
            <a:endParaRPr lang="en-GB" dirty="0"/>
          </a:p>
        </p:txBody>
      </p:sp>
    </p:spTree>
    <p:extLst>
      <p:ext uri="{BB962C8B-B14F-4D97-AF65-F5344CB8AC3E}">
        <p14:creationId xmlns:p14="http://schemas.microsoft.com/office/powerpoint/2010/main" val="10645541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8B71EEEA-543B-4859-AA4B-557D59ACEBD3}" type="datetimeFigureOut">
              <a:rPr lang="en-GB" smtClean="0"/>
              <a:t>17/09/2026</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9B121BF2-A822-4F90-8DE4-14F652C47996}" type="slidenum">
              <a:rPr lang="en-GB" smtClean="0"/>
              <a:t>‹#›</a:t>
            </a:fld>
            <a:endParaRPr lang="en-GB" dirty="0"/>
          </a:p>
        </p:txBody>
      </p:sp>
    </p:spTree>
    <p:extLst>
      <p:ext uri="{BB962C8B-B14F-4D97-AF65-F5344CB8AC3E}">
        <p14:creationId xmlns:p14="http://schemas.microsoft.com/office/powerpoint/2010/main" val="40190454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B71EEEA-543B-4859-AA4B-557D59ACEBD3}" type="datetimeFigureOut">
              <a:rPr lang="en-GB" smtClean="0"/>
              <a:t>17/09/2026</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9B121BF2-A822-4F90-8DE4-14F652C47996}" type="slidenum">
              <a:rPr lang="en-GB" smtClean="0"/>
              <a:t>‹#›</a:t>
            </a:fld>
            <a:endParaRPr lang="en-GB" dirty="0"/>
          </a:p>
        </p:txBody>
      </p:sp>
    </p:spTree>
    <p:extLst>
      <p:ext uri="{BB962C8B-B14F-4D97-AF65-F5344CB8AC3E}">
        <p14:creationId xmlns:p14="http://schemas.microsoft.com/office/powerpoint/2010/main" val="7502374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GB"/>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B71EEEA-543B-4859-AA4B-557D59ACEBD3}" type="datetimeFigureOut">
              <a:rPr lang="en-GB" smtClean="0"/>
              <a:t>17/09/2026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9B121BF2-A822-4F90-8DE4-14F652C47996}" type="slidenum">
              <a:rPr lang="en-GB" smtClean="0"/>
              <a:t>‹#›</a:t>
            </a:fld>
            <a:endParaRPr lang="en-GB" dirty="0"/>
          </a:p>
        </p:txBody>
      </p:sp>
    </p:spTree>
    <p:extLst>
      <p:ext uri="{BB962C8B-B14F-4D97-AF65-F5344CB8AC3E}">
        <p14:creationId xmlns:p14="http://schemas.microsoft.com/office/powerpoint/2010/main" val="24519469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dirty="0"/>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B71EEEA-543B-4859-AA4B-557D59ACEBD3}" type="datetimeFigureOut">
              <a:rPr lang="en-GB" smtClean="0"/>
              <a:t>17/09/2026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9B121BF2-A822-4F90-8DE4-14F652C47996}" type="slidenum">
              <a:rPr lang="en-GB" smtClean="0"/>
              <a:t>‹#›</a:t>
            </a:fld>
            <a:endParaRPr lang="en-GB" dirty="0"/>
          </a:p>
        </p:txBody>
      </p:sp>
    </p:spTree>
    <p:extLst>
      <p:ext uri="{BB962C8B-B14F-4D97-AF65-F5344CB8AC3E}">
        <p14:creationId xmlns:p14="http://schemas.microsoft.com/office/powerpoint/2010/main" val="16687031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8B71EEEA-543B-4859-AA4B-557D59ACEBD3}" type="datetimeFigureOut">
              <a:rPr lang="en-GB" smtClean="0"/>
              <a:t>17/09/2026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9B121BF2-A822-4F90-8DE4-14F652C47996}" type="slidenum">
              <a:rPr lang="en-GB" smtClean="0"/>
              <a:t>‹#›</a:t>
            </a:fld>
            <a:endParaRPr lang="en-GB" dirty="0"/>
          </a:p>
        </p:txBody>
      </p:sp>
    </p:spTree>
    <p:extLst>
      <p:ext uri="{BB962C8B-B14F-4D97-AF65-F5344CB8AC3E}">
        <p14:creationId xmlns:p14="http://schemas.microsoft.com/office/powerpoint/2010/main" val="31985651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8B71EEEA-543B-4859-AA4B-557D59ACEBD3}" type="datetimeFigureOut">
              <a:rPr lang="en-GB" smtClean="0"/>
              <a:t>17/09/2026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9B121BF2-A822-4F90-8DE4-14F652C47996}" type="slidenum">
              <a:rPr lang="en-GB" smtClean="0"/>
              <a:t>‹#›</a:t>
            </a:fld>
            <a:endParaRPr lang="en-GB" dirty="0"/>
          </a:p>
        </p:txBody>
      </p:sp>
    </p:spTree>
    <p:extLst>
      <p:ext uri="{BB962C8B-B14F-4D97-AF65-F5344CB8AC3E}">
        <p14:creationId xmlns:p14="http://schemas.microsoft.com/office/powerpoint/2010/main" val="7083366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B71EEEA-543B-4859-AA4B-557D59ACEBD3}" type="datetimeFigureOut">
              <a:rPr lang="en-GB" smtClean="0"/>
              <a:t>17/09/2026</a:t>
            </a:fld>
            <a:endParaRPr lang="en-GB" dirty="0"/>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121BF2-A822-4F90-8DE4-14F652C47996}" type="slidenum">
              <a:rPr lang="en-GB" smtClean="0"/>
              <a:t>‹#›</a:t>
            </a:fld>
            <a:endParaRPr lang="en-GB" dirty="0"/>
          </a:p>
        </p:txBody>
      </p:sp>
    </p:spTree>
    <p:extLst>
      <p:ext uri="{BB962C8B-B14F-4D97-AF65-F5344CB8AC3E}">
        <p14:creationId xmlns:p14="http://schemas.microsoft.com/office/powerpoint/2010/main" val="53377804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 Id="rId9"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2">
            <a:extLst>
              <a:ext uri="{FF2B5EF4-FFF2-40B4-BE49-F238E27FC236}">
                <a16:creationId xmlns:a16="http://schemas.microsoft.com/office/drawing/2014/main" id="{0800833E-FA62-4893-8662-3B2DA413052C}"/>
              </a:ext>
            </a:extLst>
          </p:cNvPr>
          <p:cNvGraphicFramePr>
            <a:graphicFrameLocks noGrp="1"/>
          </p:cNvGraphicFramePr>
          <p:nvPr>
            <p:extLst>
              <p:ext uri="{D42A27DB-BD31-4B8C-83A1-F6EECF244321}">
                <p14:modId xmlns:p14="http://schemas.microsoft.com/office/powerpoint/2010/main" val="1915477746"/>
              </p:ext>
            </p:extLst>
          </p:nvPr>
        </p:nvGraphicFramePr>
        <p:xfrm>
          <a:off x="106588" y="255182"/>
          <a:ext cx="4465412" cy="6504894"/>
        </p:xfrm>
        <a:graphic>
          <a:graphicData uri="http://schemas.openxmlformats.org/drawingml/2006/table">
            <a:tbl>
              <a:tblPr firstRow="1" bandRow="1">
                <a:tableStyleId>{93296810-A885-4BE3-A3E7-6D5BEEA58F35}</a:tableStyleId>
              </a:tblPr>
              <a:tblGrid>
                <a:gridCol w="1011012">
                  <a:extLst>
                    <a:ext uri="{9D8B030D-6E8A-4147-A177-3AD203B41FA5}">
                      <a16:colId xmlns:a16="http://schemas.microsoft.com/office/drawing/2014/main" val="4266654745"/>
                    </a:ext>
                  </a:extLst>
                </a:gridCol>
                <a:gridCol w="3454400">
                  <a:extLst>
                    <a:ext uri="{9D8B030D-6E8A-4147-A177-3AD203B41FA5}">
                      <a16:colId xmlns:a16="http://schemas.microsoft.com/office/drawing/2014/main" val="1607891441"/>
                    </a:ext>
                  </a:extLst>
                </a:gridCol>
              </a:tblGrid>
              <a:tr h="253260">
                <a:tc gridSpan="2">
                  <a:txBody>
                    <a:bodyPr/>
                    <a:lstStyle/>
                    <a:p>
                      <a:r>
                        <a:rPr lang="en-GB" sz="1200" dirty="0">
                          <a:latin typeface="Century Gothic" panose="020B0502020202020204" pitchFamily="34" charset="0"/>
                        </a:rPr>
                        <a:t>During this term we will be learning…</a:t>
                      </a:r>
                    </a:p>
                  </a:txBody>
                  <a:tcPr marL="68580" marR="68580" marT="34290" marB="34290">
                    <a:solidFill>
                      <a:srgbClr val="FF0000"/>
                    </a:solidFill>
                  </a:tcPr>
                </a:tc>
                <a:tc hMerge="1">
                  <a:txBody>
                    <a:bodyPr/>
                    <a:lstStyle/>
                    <a:p>
                      <a:endParaRPr lang="en-GB" dirty="0"/>
                    </a:p>
                  </a:txBody>
                  <a:tcPr/>
                </a:tc>
                <a:extLst>
                  <a:ext uri="{0D108BD9-81ED-4DB2-BD59-A6C34878D82A}">
                    <a16:rowId xmlns:a16="http://schemas.microsoft.com/office/drawing/2014/main" val="3210946557"/>
                  </a:ext>
                </a:extLst>
              </a:tr>
              <a:tr h="968991">
                <a:tc>
                  <a:txBody>
                    <a:bodyPr/>
                    <a:lstStyle/>
                    <a:p>
                      <a:r>
                        <a:rPr lang="en-GB" sz="1000" b="1" dirty="0">
                          <a:latin typeface="Century Gothic" panose="020B0502020202020204" pitchFamily="34" charset="0"/>
                        </a:rPr>
                        <a:t>English</a:t>
                      </a:r>
                    </a:p>
                  </a:txBody>
                  <a:tcPr marL="68580" marR="68580" marT="34290" marB="34290">
                    <a:solidFill>
                      <a:schemeClr val="accent5">
                        <a:lumMod val="20000"/>
                        <a:lumOff val="80000"/>
                      </a:schemeClr>
                    </a:solidFill>
                  </a:tcPr>
                </a:tc>
                <a:tc>
                  <a:txBody>
                    <a:bodyPr/>
                    <a:lstStyle/>
                    <a:p>
                      <a:pPr algn="just"/>
                      <a:r>
                        <a:rPr lang="en-GB" sz="700" dirty="0">
                          <a:latin typeface="Century Gothic" panose="020B0502020202020204" pitchFamily="34" charset="0"/>
                        </a:rPr>
                        <a:t>We will start the term with The Barnabus Project by the Fan Brothers. We will be writing character descriptions, letters of advice, advertisements and dialogue. We will move onto Escape from Pompeii by Christina Balit, which we will use for setting descriptions and diaries. Where the Poppies Grow by Hilary Robinson is a narrative poem set in World War 1. We will base our Poetry unit on this theme and include imagery such as personification. We will paragraph our writing using The Ice Palace by Robert Swindells. In Non-fiction we will write a newspaper report, a recount and a persuasive leaflet.</a:t>
                      </a:r>
                    </a:p>
                  </a:txBody>
                  <a:tcPr marL="68580" marR="68580" marT="34290" marB="34290">
                    <a:solidFill>
                      <a:schemeClr val="accent5">
                        <a:lumMod val="20000"/>
                        <a:lumOff val="80000"/>
                      </a:schemeClr>
                    </a:solidFill>
                  </a:tcPr>
                </a:tc>
                <a:extLst>
                  <a:ext uri="{0D108BD9-81ED-4DB2-BD59-A6C34878D82A}">
                    <a16:rowId xmlns:a16="http://schemas.microsoft.com/office/drawing/2014/main" val="2582380620"/>
                  </a:ext>
                </a:extLst>
              </a:tr>
              <a:tr h="529167">
                <a:tc>
                  <a:txBody>
                    <a:bodyPr/>
                    <a:lstStyle/>
                    <a:p>
                      <a:r>
                        <a:rPr lang="en-GB" sz="1000" b="1" dirty="0">
                          <a:latin typeface="Century Gothic" panose="020B0502020202020204" pitchFamily="34" charset="0"/>
                        </a:rPr>
                        <a:t>Maths </a:t>
                      </a:r>
                    </a:p>
                  </a:txBody>
                  <a:tcPr marL="68580" marR="68580" marT="34290" marB="34290">
                    <a:solidFill>
                      <a:schemeClr val="accent1">
                        <a:lumMod val="40000"/>
                        <a:lumOff val="60000"/>
                      </a:schemeClr>
                    </a:solidFill>
                  </a:tcPr>
                </a:tc>
                <a:tc>
                  <a:txBody>
                    <a:bodyPr/>
                    <a:lstStyle/>
                    <a:p>
                      <a:pPr algn="just"/>
                      <a:r>
                        <a:rPr lang="en-GB" sz="700" dirty="0">
                          <a:latin typeface="Century Gothic" panose="020B0502020202020204" pitchFamily="34" charset="0"/>
                        </a:rPr>
                        <a:t>Place Value, Addition and Subtraction, Multiplication and Division, Area. Throughout the year there will be a strong emphasis on learning Times Tables to prepare children for the statutory Multiplication Check at the end of Year 4. By the end of Year 4 children should be fluent in facts  up to 12 x 12.</a:t>
                      </a:r>
                    </a:p>
                  </a:txBody>
                  <a:tcPr marL="68580" marR="68580" marT="34290" marB="34290">
                    <a:solidFill>
                      <a:schemeClr val="accent1">
                        <a:lumMod val="40000"/>
                        <a:lumOff val="60000"/>
                      </a:schemeClr>
                    </a:solidFill>
                  </a:tcPr>
                </a:tc>
                <a:extLst>
                  <a:ext uri="{0D108BD9-81ED-4DB2-BD59-A6C34878D82A}">
                    <a16:rowId xmlns:a16="http://schemas.microsoft.com/office/drawing/2014/main" val="2288664716"/>
                  </a:ext>
                </a:extLst>
              </a:tr>
              <a:tr h="381404">
                <a:tc>
                  <a:txBody>
                    <a:bodyPr/>
                    <a:lstStyle/>
                    <a:p>
                      <a:r>
                        <a:rPr lang="en-GB" sz="1000" b="1" dirty="0">
                          <a:latin typeface="Century Gothic" panose="020B0502020202020204" pitchFamily="34" charset="0"/>
                        </a:rPr>
                        <a:t>History</a:t>
                      </a:r>
                    </a:p>
                  </a:txBody>
                  <a:tcPr marL="68580" marR="68580" marT="34290" marB="34290">
                    <a:solidFill>
                      <a:schemeClr val="accent5">
                        <a:lumMod val="20000"/>
                        <a:lumOff val="80000"/>
                      </a:schemeClr>
                    </a:solidFill>
                  </a:tcPr>
                </a:tc>
                <a:tc>
                  <a:txBody>
                    <a:bodyPr/>
                    <a:lstStyle/>
                    <a:p>
                      <a:pPr algn="just"/>
                      <a:r>
                        <a:rPr lang="en-GB" sz="700" dirty="0">
                          <a:latin typeface="Century Gothic" panose="020B0502020202020204" pitchFamily="34" charset="0"/>
                        </a:rPr>
                        <a:t>Investigating why the Romans invaded Britain and the reaction of the Celts, including Boudicca. We will also learn how the Romans changed life in Britain and what their legacy is.</a:t>
                      </a:r>
                    </a:p>
                  </a:txBody>
                  <a:tcPr marL="68580" marR="68580" marT="34290" marB="34290">
                    <a:solidFill>
                      <a:schemeClr val="accent5">
                        <a:lumMod val="20000"/>
                        <a:lumOff val="80000"/>
                      </a:schemeClr>
                    </a:solidFill>
                  </a:tcPr>
                </a:tc>
                <a:extLst>
                  <a:ext uri="{0D108BD9-81ED-4DB2-BD59-A6C34878D82A}">
                    <a16:rowId xmlns:a16="http://schemas.microsoft.com/office/drawing/2014/main" val="321662687"/>
                  </a:ext>
                </a:extLst>
              </a:tr>
              <a:tr h="335280">
                <a:tc>
                  <a:txBody>
                    <a:bodyPr/>
                    <a:lstStyle/>
                    <a:p>
                      <a:r>
                        <a:rPr lang="en-GB" sz="1000" b="1" dirty="0">
                          <a:latin typeface="Century Gothic" panose="020B0502020202020204" pitchFamily="34" charset="0"/>
                        </a:rPr>
                        <a:t>Geography</a:t>
                      </a:r>
                    </a:p>
                  </a:txBody>
                  <a:tcPr marL="68580" marR="68580" marT="34290" marB="34290">
                    <a:solidFill>
                      <a:schemeClr val="accent1">
                        <a:lumMod val="40000"/>
                        <a:lumOff val="60000"/>
                      </a:schemeClr>
                    </a:solidFill>
                  </a:tcPr>
                </a:tc>
                <a:tc>
                  <a:txBody>
                    <a:bodyPr/>
                    <a:lstStyle/>
                    <a:p>
                      <a:pPr algn="just"/>
                      <a:r>
                        <a:rPr lang="en-GB" sz="700" dirty="0">
                          <a:latin typeface="Century Gothic" panose="020B0502020202020204" pitchFamily="34" charset="0"/>
                        </a:rPr>
                        <a:t>Learn where the Alps are and what the climate is like. We will also consider what it is like to live in the Alps and why people choose to live there.</a:t>
                      </a:r>
                    </a:p>
                  </a:txBody>
                  <a:tcPr marL="68580" marR="68580" marT="34290" marB="34290">
                    <a:solidFill>
                      <a:schemeClr val="accent1">
                        <a:lumMod val="40000"/>
                        <a:lumOff val="60000"/>
                      </a:schemeClr>
                    </a:solidFill>
                  </a:tcPr>
                </a:tc>
                <a:extLst>
                  <a:ext uri="{0D108BD9-81ED-4DB2-BD59-A6C34878D82A}">
                    <a16:rowId xmlns:a16="http://schemas.microsoft.com/office/drawing/2014/main" val="135968489"/>
                  </a:ext>
                </a:extLst>
              </a:tr>
              <a:tr h="283800">
                <a:tc>
                  <a:txBody>
                    <a:bodyPr/>
                    <a:lstStyle/>
                    <a:p>
                      <a:r>
                        <a:rPr lang="en-GB" sz="1000" b="1" dirty="0">
                          <a:latin typeface="Century Gothic" panose="020B0502020202020204" pitchFamily="34" charset="0"/>
                        </a:rPr>
                        <a:t>RE</a:t>
                      </a:r>
                    </a:p>
                  </a:txBody>
                  <a:tcPr marL="68580" marR="68580" marT="34290" marB="34290">
                    <a:solidFill>
                      <a:schemeClr val="accent5">
                        <a:lumMod val="20000"/>
                        <a:lumOff val="80000"/>
                      </a:schemeClr>
                    </a:solidFill>
                  </a:tcPr>
                </a:tc>
                <a:tc>
                  <a:txBody>
                    <a:bodyPr/>
                    <a:lstStyle/>
                    <a:p>
                      <a:pPr algn="just"/>
                      <a:r>
                        <a:rPr lang="en-GB" sz="700" dirty="0">
                          <a:latin typeface="Century Gothic" panose="020B0502020202020204" pitchFamily="34" charset="0"/>
                        </a:rPr>
                        <a:t>What is the purpose of sacred buildings or places?</a:t>
                      </a:r>
                    </a:p>
                    <a:p>
                      <a:pPr algn="just"/>
                      <a:r>
                        <a:rPr lang="en-GB" sz="700" dirty="0">
                          <a:latin typeface="Century Gothic" panose="020B0502020202020204" pitchFamily="34" charset="0"/>
                        </a:rPr>
                        <a:t>We will explore why light is.an important symbol in many World Faiths.</a:t>
                      </a:r>
                    </a:p>
                  </a:txBody>
                  <a:tcPr marL="68580" marR="68580" marT="34290" marB="34290">
                    <a:solidFill>
                      <a:schemeClr val="accent5">
                        <a:lumMod val="20000"/>
                        <a:lumOff val="80000"/>
                      </a:schemeClr>
                    </a:solidFill>
                  </a:tcPr>
                </a:tc>
                <a:extLst>
                  <a:ext uri="{0D108BD9-81ED-4DB2-BD59-A6C34878D82A}">
                    <a16:rowId xmlns:a16="http://schemas.microsoft.com/office/drawing/2014/main" val="1810117893"/>
                  </a:ext>
                </a:extLst>
              </a:tr>
              <a:tr h="396534">
                <a:tc>
                  <a:txBody>
                    <a:bodyPr/>
                    <a:lstStyle/>
                    <a:p>
                      <a:r>
                        <a:rPr lang="en-GB" sz="1000" b="1" dirty="0">
                          <a:latin typeface="Century Gothic" panose="020B0502020202020204" pitchFamily="34" charset="0"/>
                        </a:rPr>
                        <a:t>Art and Design</a:t>
                      </a:r>
                    </a:p>
                  </a:txBody>
                  <a:tcPr marL="68580" marR="68580" marT="34290" marB="34290">
                    <a:solidFill>
                      <a:schemeClr val="accent1">
                        <a:lumMod val="40000"/>
                        <a:lumOff val="60000"/>
                      </a:schemeClr>
                    </a:solidFill>
                  </a:tcPr>
                </a:tc>
                <a:tc>
                  <a:txBody>
                    <a:bodyPr/>
                    <a:lstStyle/>
                    <a:p>
                      <a:pPr algn="just"/>
                      <a:r>
                        <a:rPr lang="en-GB" sz="700" dirty="0">
                          <a:latin typeface="Century Gothic" panose="020B0502020202020204" pitchFamily="34" charset="0"/>
                        </a:rPr>
                        <a:t>Painting and Mixed Media: Developing skills in colour mixing, focusing on </a:t>
                      </a:r>
                    </a:p>
                    <a:p>
                      <a:pPr algn="just"/>
                      <a:r>
                        <a:rPr lang="en-GB" sz="700" dirty="0">
                          <a:latin typeface="Century Gothic" panose="020B0502020202020204" pitchFamily="34" charset="0"/>
                        </a:rPr>
                        <a:t>using tints and shades to create a 3D effect. Experimenting with </a:t>
                      </a:r>
                    </a:p>
                    <a:p>
                      <a:pPr algn="just"/>
                      <a:r>
                        <a:rPr lang="en-GB" sz="700" dirty="0">
                          <a:latin typeface="Century Gothic" panose="020B0502020202020204" pitchFamily="34" charset="0"/>
                        </a:rPr>
                        <a:t>composition and applying painting techniques to a still life composition.</a:t>
                      </a:r>
                    </a:p>
                  </a:txBody>
                  <a:tcPr marL="68580" marR="68580" marT="34290" marB="34290">
                    <a:solidFill>
                      <a:schemeClr val="accent1">
                        <a:lumMod val="40000"/>
                        <a:lumOff val="60000"/>
                      </a:schemeClr>
                    </a:solidFill>
                  </a:tcPr>
                </a:tc>
                <a:extLst>
                  <a:ext uri="{0D108BD9-81ED-4DB2-BD59-A6C34878D82A}">
                    <a16:rowId xmlns:a16="http://schemas.microsoft.com/office/drawing/2014/main" val="950133938"/>
                  </a:ext>
                </a:extLst>
              </a:tr>
              <a:tr h="381404">
                <a:tc>
                  <a:txBody>
                    <a:bodyPr/>
                    <a:lstStyle/>
                    <a:p>
                      <a:r>
                        <a:rPr lang="en-GB" sz="1000" b="1" dirty="0">
                          <a:latin typeface="Century Gothic" panose="020B0502020202020204" pitchFamily="34" charset="0"/>
                        </a:rPr>
                        <a:t>DT</a:t>
                      </a:r>
                    </a:p>
                  </a:txBody>
                  <a:tcPr marL="68580" marR="68580" marT="34290" marB="34290">
                    <a:solidFill>
                      <a:schemeClr val="accent5">
                        <a:lumMod val="20000"/>
                        <a:lumOff val="80000"/>
                      </a:schemeClr>
                    </a:solidFill>
                  </a:tcPr>
                </a:tc>
                <a:tc>
                  <a:txBody>
                    <a:bodyPr/>
                    <a:lstStyle/>
                    <a:p>
                      <a:pPr algn="just"/>
                      <a:r>
                        <a:rPr lang="en-GB" sz="700" dirty="0">
                          <a:latin typeface="Century Gothic" panose="020B0502020202020204" pitchFamily="34" charset="0"/>
                        </a:rPr>
                        <a:t>Electrical Systems-Torches: Identify the difference between electrical and </a:t>
                      </a:r>
                    </a:p>
                    <a:p>
                      <a:pPr algn="just"/>
                      <a:r>
                        <a:rPr lang="en-GB" sz="700" dirty="0">
                          <a:latin typeface="Century Gothic" panose="020B0502020202020204" pitchFamily="34" charset="0"/>
                        </a:rPr>
                        <a:t>electronic products. Evaluate a range of existing torches and their features, then develop a new functional torch design.</a:t>
                      </a:r>
                    </a:p>
                  </a:txBody>
                  <a:tcPr marL="68580" marR="68580" marT="34290" marB="34290">
                    <a:solidFill>
                      <a:schemeClr val="accent5">
                        <a:lumMod val="20000"/>
                        <a:lumOff val="80000"/>
                      </a:schemeClr>
                    </a:solidFill>
                  </a:tcPr>
                </a:tc>
                <a:extLst>
                  <a:ext uri="{0D108BD9-81ED-4DB2-BD59-A6C34878D82A}">
                    <a16:rowId xmlns:a16="http://schemas.microsoft.com/office/drawing/2014/main" val="960763905"/>
                  </a:ext>
                </a:extLst>
              </a:tr>
              <a:tr h="1009598">
                <a:tc>
                  <a:txBody>
                    <a:bodyPr/>
                    <a:lstStyle/>
                    <a:p>
                      <a:r>
                        <a:rPr lang="en-GB" sz="1000" b="1" dirty="0">
                          <a:latin typeface="Century Gothic" panose="020B0502020202020204" pitchFamily="34" charset="0"/>
                        </a:rPr>
                        <a:t>Science</a:t>
                      </a:r>
                    </a:p>
                  </a:txBody>
                  <a:tcPr marL="68580" marR="68580" marT="34290" marB="34290">
                    <a:solidFill>
                      <a:schemeClr val="accent1">
                        <a:lumMod val="40000"/>
                        <a:lumOff val="60000"/>
                      </a:schemeClr>
                    </a:solidFill>
                  </a:tcPr>
                </a:tc>
                <a:tc>
                  <a:txBody>
                    <a:bodyPr/>
                    <a:lstStyle/>
                    <a:p>
                      <a:pPr algn="just"/>
                      <a:r>
                        <a:rPr lang="en-GB" sz="700" dirty="0">
                          <a:latin typeface="Century Gothic" panose="020B0502020202020204" pitchFamily="34" charset="0"/>
                        </a:rPr>
                        <a:t>Digestion and Food: Children describe the function of key organs in the </a:t>
                      </a:r>
                    </a:p>
                    <a:p>
                      <a:pPr algn="just"/>
                      <a:r>
                        <a:rPr lang="en-GB" sz="700" dirty="0">
                          <a:latin typeface="Century Gothic" panose="020B0502020202020204" pitchFamily="34" charset="0"/>
                        </a:rPr>
                        <a:t>digestive system. Pupils identify the types of human teeth and investigate </a:t>
                      </a:r>
                    </a:p>
                    <a:p>
                      <a:pPr algn="just"/>
                      <a:r>
                        <a:rPr lang="en-GB" sz="700" dirty="0">
                          <a:latin typeface="Century Gothic" panose="020B0502020202020204" pitchFamily="34" charset="0"/>
                        </a:rPr>
                        <a:t>factors that impact our dental health. They compare human teeth to other animals’ and take on the role of a naturalist investigating animal faeces for clues about diet, digestion and dentition.</a:t>
                      </a:r>
                    </a:p>
                    <a:p>
                      <a:pPr algn="just"/>
                      <a:r>
                        <a:rPr lang="en-GB" sz="700" dirty="0">
                          <a:latin typeface="Century Gothic" panose="020B0502020202020204" pitchFamily="34" charset="0"/>
                        </a:rPr>
                        <a:t>Electricity and Circuits: Exploring appliances in their setting that use electricity, learn how to work with electricity safely and build circuits.  Investigate electrical conductors and insulators and explore the relationship between the number of cells and bulb brightness.</a:t>
                      </a:r>
                    </a:p>
                  </a:txBody>
                  <a:tcPr marL="68580" marR="68580" marT="34290" marB="34290">
                    <a:solidFill>
                      <a:schemeClr val="accent1">
                        <a:lumMod val="40000"/>
                        <a:lumOff val="60000"/>
                      </a:schemeClr>
                    </a:solidFill>
                  </a:tcPr>
                </a:tc>
                <a:extLst>
                  <a:ext uri="{0D108BD9-81ED-4DB2-BD59-A6C34878D82A}">
                    <a16:rowId xmlns:a16="http://schemas.microsoft.com/office/drawing/2014/main" val="2214638911"/>
                  </a:ext>
                </a:extLst>
              </a:tr>
              <a:tr h="270532">
                <a:tc>
                  <a:txBody>
                    <a:bodyPr/>
                    <a:lstStyle/>
                    <a:p>
                      <a:r>
                        <a:rPr lang="en-GB" sz="1000" b="1" dirty="0">
                          <a:latin typeface="Century Gothic" panose="020B0502020202020204" pitchFamily="34" charset="0"/>
                        </a:rPr>
                        <a:t>Computing</a:t>
                      </a:r>
                    </a:p>
                  </a:txBody>
                  <a:tcPr marL="68580" marR="68580" marT="34290" marB="34290">
                    <a:solidFill>
                      <a:schemeClr val="accent5">
                        <a:lumMod val="20000"/>
                        <a:lumOff val="80000"/>
                      </a:schemeClr>
                    </a:solidFill>
                  </a:tcPr>
                </a:tc>
                <a:tc>
                  <a:txBody>
                    <a:bodyPr/>
                    <a:lstStyle/>
                    <a:p>
                      <a:pPr algn="just"/>
                      <a:r>
                        <a:rPr lang="en-GB" sz="700" dirty="0">
                          <a:latin typeface="Century Gothic" panose="020B0502020202020204" pitchFamily="34" charset="0"/>
                        </a:rPr>
                        <a:t>Computing systems: Networks.</a:t>
                      </a:r>
                    </a:p>
                    <a:p>
                      <a:pPr algn="just"/>
                      <a:r>
                        <a:rPr lang="en-GB" sz="700" dirty="0">
                          <a:latin typeface="Century Gothic" panose="020B0502020202020204" pitchFamily="34" charset="0"/>
                        </a:rPr>
                        <a:t>Data Handing: Databases.</a:t>
                      </a:r>
                    </a:p>
                  </a:txBody>
                  <a:tcPr marL="68580" marR="68580" marT="34290" marB="34290">
                    <a:solidFill>
                      <a:schemeClr val="accent5">
                        <a:lumMod val="20000"/>
                        <a:lumOff val="80000"/>
                      </a:schemeClr>
                    </a:solidFill>
                  </a:tcPr>
                </a:tc>
                <a:extLst>
                  <a:ext uri="{0D108BD9-81ED-4DB2-BD59-A6C34878D82A}">
                    <a16:rowId xmlns:a16="http://schemas.microsoft.com/office/drawing/2014/main" val="2674624449"/>
                  </a:ext>
                </a:extLst>
              </a:tr>
              <a:tr h="381404">
                <a:tc>
                  <a:txBody>
                    <a:bodyPr/>
                    <a:lstStyle/>
                    <a:p>
                      <a:r>
                        <a:rPr lang="en-GB" sz="1000" b="1" dirty="0">
                          <a:latin typeface="Century Gothic" panose="020B0502020202020204" pitchFamily="34" charset="0"/>
                        </a:rPr>
                        <a:t>Music</a:t>
                      </a:r>
                    </a:p>
                  </a:txBody>
                  <a:tcPr marL="68580" marR="68580" marT="34290" marB="34290">
                    <a:solidFill>
                      <a:schemeClr val="accent1">
                        <a:lumMod val="40000"/>
                        <a:lumOff val="60000"/>
                      </a:schemeClr>
                    </a:solidFill>
                  </a:tcPr>
                </a:tc>
                <a:tc>
                  <a:txBody>
                    <a:bodyPr/>
                    <a:lstStyle/>
                    <a:p>
                      <a:pPr algn="just"/>
                      <a:r>
                        <a:rPr lang="en-GB" sz="700" dirty="0">
                          <a:latin typeface="Century Gothic" panose="020B0502020202020204" pitchFamily="34" charset="0"/>
                        </a:rPr>
                        <a:t>Identify motifs aurally and play a repeated pattern on a tuned instrument. Create and perform a motif, notating it with reasonable accuracy.</a:t>
                      </a:r>
                    </a:p>
                    <a:p>
                      <a:pPr algn="just"/>
                      <a:r>
                        <a:rPr lang="en-GB" sz="700" dirty="0">
                          <a:latin typeface="Century Gothic" panose="020B0502020202020204" pitchFamily="34" charset="0"/>
                        </a:rPr>
                        <a:t>Learn to tell stories through music by creating our own compositions.</a:t>
                      </a:r>
                    </a:p>
                  </a:txBody>
                  <a:tcPr marL="68580" marR="68580" marT="34290" marB="34290">
                    <a:solidFill>
                      <a:schemeClr val="accent1">
                        <a:lumMod val="40000"/>
                        <a:lumOff val="60000"/>
                      </a:schemeClr>
                    </a:solidFill>
                  </a:tcPr>
                </a:tc>
                <a:extLst>
                  <a:ext uri="{0D108BD9-81ED-4DB2-BD59-A6C34878D82A}">
                    <a16:rowId xmlns:a16="http://schemas.microsoft.com/office/drawing/2014/main" val="3765277871"/>
                  </a:ext>
                </a:extLst>
              </a:tr>
              <a:tr h="270532">
                <a:tc>
                  <a:txBody>
                    <a:bodyPr/>
                    <a:lstStyle/>
                    <a:p>
                      <a:r>
                        <a:rPr lang="en-GB" sz="1000" b="1" dirty="0">
                          <a:latin typeface="Century Gothic" panose="020B0502020202020204" pitchFamily="34" charset="0"/>
                        </a:rPr>
                        <a:t>PE</a:t>
                      </a:r>
                    </a:p>
                  </a:txBody>
                  <a:tcPr marL="68580" marR="68580" marT="34290" marB="34290">
                    <a:solidFill>
                      <a:schemeClr val="accent5">
                        <a:lumMod val="20000"/>
                        <a:lumOff val="80000"/>
                      </a:schemeClr>
                    </a:solidFill>
                  </a:tcPr>
                </a:tc>
                <a:tc>
                  <a:txBody>
                    <a:bodyPr/>
                    <a:lstStyle/>
                    <a:p>
                      <a:pPr algn="just"/>
                      <a:r>
                        <a:rPr lang="en-GB" sz="700" dirty="0">
                          <a:latin typeface="Century Gothic" panose="020B0502020202020204" pitchFamily="34" charset="0"/>
                        </a:rPr>
                        <a:t>Invasion Games: Basketball and Handball.</a:t>
                      </a:r>
                    </a:p>
                    <a:p>
                      <a:pPr algn="just"/>
                      <a:r>
                        <a:rPr lang="en-GB" sz="700" dirty="0">
                          <a:latin typeface="Century Gothic" panose="020B0502020202020204" pitchFamily="34" charset="0"/>
                        </a:rPr>
                        <a:t>Dance.</a:t>
                      </a:r>
                    </a:p>
                    <a:p>
                      <a:pPr algn="just"/>
                      <a:r>
                        <a:rPr lang="en-GB" sz="700" dirty="0">
                          <a:latin typeface="Century Gothic" panose="020B0502020202020204" pitchFamily="34" charset="0"/>
                        </a:rPr>
                        <a:t>Gymnastics</a:t>
                      </a:r>
                    </a:p>
                  </a:txBody>
                  <a:tcPr marL="68580" marR="68580" marT="34290" marB="34290">
                    <a:solidFill>
                      <a:schemeClr val="accent5">
                        <a:lumMod val="20000"/>
                        <a:lumOff val="80000"/>
                      </a:schemeClr>
                    </a:solidFill>
                  </a:tcPr>
                </a:tc>
                <a:extLst>
                  <a:ext uri="{0D108BD9-81ED-4DB2-BD59-A6C34878D82A}">
                    <a16:rowId xmlns:a16="http://schemas.microsoft.com/office/drawing/2014/main" val="2120493299"/>
                  </a:ext>
                </a:extLst>
              </a:tr>
              <a:tr h="231834">
                <a:tc>
                  <a:txBody>
                    <a:bodyPr/>
                    <a:lstStyle/>
                    <a:p>
                      <a:r>
                        <a:rPr lang="en-GB" sz="1000" b="1" dirty="0">
                          <a:latin typeface="Century Gothic" panose="020B0502020202020204" pitchFamily="34" charset="0"/>
                        </a:rPr>
                        <a:t>French</a:t>
                      </a:r>
                    </a:p>
                  </a:txBody>
                  <a:tcPr marL="68580" marR="68580" marT="34290" marB="34290">
                    <a:solidFill>
                      <a:schemeClr val="accent1">
                        <a:lumMod val="40000"/>
                        <a:lumOff val="60000"/>
                      </a:schemeClr>
                    </a:solidFill>
                  </a:tcPr>
                </a:tc>
                <a:tc>
                  <a:txBody>
                    <a:bodyPr/>
                    <a:lstStyle/>
                    <a:p>
                      <a:pPr algn="just"/>
                      <a:r>
                        <a:rPr lang="en-GB" sz="700" dirty="0">
                          <a:latin typeface="Century Gothic" panose="020B0502020202020204" pitchFamily="34" charset="0"/>
                        </a:rPr>
                        <a:t>This is me- Be able to greet each other and introduce themselves.</a:t>
                      </a:r>
                    </a:p>
                    <a:p>
                      <a:pPr algn="just"/>
                      <a:r>
                        <a:rPr lang="en-GB" sz="700" dirty="0">
                          <a:latin typeface="Century Gothic" panose="020B0502020202020204" pitchFamily="34" charset="0"/>
                        </a:rPr>
                        <a:t>School Days- Learn and use vocabulary related to a school setting.</a:t>
                      </a:r>
                    </a:p>
                  </a:txBody>
                  <a:tcPr marL="68580" marR="68580" marT="34290" marB="34290">
                    <a:solidFill>
                      <a:schemeClr val="accent1">
                        <a:lumMod val="40000"/>
                        <a:lumOff val="60000"/>
                      </a:schemeClr>
                    </a:solidFill>
                  </a:tcPr>
                </a:tc>
                <a:extLst>
                  <a:ext uri="{0D108BD9-81ED-4DB2-BD59-A6C34878D82A}">
                    <a16:rowId xmlns:a16="http://schemas.microsoft.com/office/drawing/2014/main" val="3846104127"/>
                  </a:ext>
                </a:extLst>
              </a:tr>
              <a:tr h="590802">
                <a:tc>
                  <a:txBody>
                    <a:bodyPr/>
                    <a:lstStyle/>
                    <a:p>
                      <a:r>
                        <a:rPr lang="en-GB" sz="1000" b="1" dirty="0">
                          <a:latin typeface="Century Gothic" panose="020B0502020202020204" pitchFamily="34" charset="0"/>
                        </a:rPr>
                        <a:t>PSHE</a:t>
                      </a:r>
                    </a:p>
                  </a:txBody>
                  <a:tcPr marL="68580" marR="68580" marT="34290" marB="34290">
                    <a:solidFill>
                      <a:schemeClr val="accent5">
                        <a:lumMod val="20000"/>
                        <a:lumOff val="80000"/>
                      </a:schemeClr>
                    </a:solidFill>
                  </a:tcPr>
                </a:tc>
                <a:tc>
                  <a:txBody>
                    <a:bodyPr/>
                    <a:lstStyle/>
                    <a:p>
                      <a:pPr algn="just"/>
                      <a:r>
                        <a:rPr lang="en-GB" sz="700" dirty="0">
                          <a:latin typeface="Century Gothic" panose="020B0502020202020204" pitchFamily="34" charset="0"/>
                        </a:rPr>
                        <a:t>How can I take care of my mind and body? Recognise a range of feelings and emotions.</a:t>
                      </a:r>
                    </a:p>
                    <a:p>
                      <a:pPr algn="just"/>
                      <a:r>
                        <a:rPr lang="en-GB" sz="700" dirty="0">
                          <a:latin typeface="Century Gothic" panose="020B0502020202020204" pitchFamily="34" charset="0"/>
                        </a:rPr>
                        <a:t>What helps us feel safe and included? Developing self worth and confidence in expressing ourselves.</a:t>
                      </a:r>
                    </a:p>
                  </a:txBody>
                  <a:tcPr marL="68580" marR="68580" marT="34290" marB="34290">
                    <a:solidFill>
                      <a:schemeClr val="accent5">
                        <a:lumMod val="20000"/>
                        <a:lumOff val="80000"/>
                      </a:schemeClr>
                    </a:solidFill>
                  </a:tcPr>
                </a:tc>
                <a:extLst>
                  <a:ext uri="{0D108BD9-81ED-4DB2-BD59-A6C34878D82A}">
                    <a16:rowId xmlns:a16="http://schemas.microsoft.com/office/drawing/2014/main" val="4022243910"/>
                  </a:ext>
                </a:extLst>
              </a:tr>
            </a:tbl>
          </a:graphicData>
        </a:graphic>
      </p:graphicFrame>
      <p:sp>
        <p:nvSpPr>
          <p:cNvPr id="4" name="TextBox 3">
            <a:extLst>
              <a:ext uri="{FF2B5EF4-FFF2-40B4-BE49-F238E27FC236}">
                <a16:creationId xmlns:a16="http://schemas.microsoft.com/office/drawing/2014/main" id="{1B591439-4861-4F90-B892-91E82850EC5F}"/>
              </a:ext>
            </a:extLst>
          </p:cNvPr>
          <p:cNvSpPr txBox="1"/>
          <p:nvPr/>
        </p:nvSpPr>
        <p:spPr>
          <a:xfrm>
            <a:off x="4758491" y="255182"/>
            <a:ext cx="4203203" cy="2946961"/>
          </a:xfrm>
          <a:prstGeom prst="rect">
            <a:avLst/>
          </a:prstGeom>
          <a:noFill/>
          <a:ln w="28575">
            <a:solidFill>
              <a:srgbClr val="FF0000"/>
            </a:solidFill>
          </a:ln>
        </p:spPr>
        <p:txBody>
          <a:bodyPr rot="0" spcFirstLastPara="0" vertOverflow="overflow" horzOverflow="overflow" vert="horz" wrap="square" lIns="68580" tIns="34290" rIns="68580" bIns="34290" numCol="1" spcCol="0" rtlCol="0" fromWordArt="0" anchor="t" anchorCtr="0" forceAA="0" compatLnSpc="1">
            <a:prstTxWarp prst="textNoShape">
              <a:avLst/>
            </a:prstTxWarp>
            <a:spAutoFit/>
          </a:bodyPr>
          <a:lstStyle/>
          <a:p>
            <a:pPr algn="ctr"/>
            <a:r>
              <a:rPr lang="en-GB" sz="1100" b="1" dirty="0">
                <a:latin typeface="Century Gothic" panose="020B0502020202020204" pitchFamily="34" charset="0"/>
              </a:rPr>
              <a:t>How can you help your child at home? </a:t>
            </a:r>
          </a:p>
          <a:p>
            <a:pPr algn="ctr"/>
            <a:endParaRPr lang="en-GB" sz="1100" b="1" dirty="0">
              <a:latin typeface="Century Gothic" panose="020B0502020202020204" pitchFamily="34" charset="0"/>
            </a:endParaRPr>
          </a:p>
          <a:p>
            <a:pPr algn="ctr"/>
            <a:r>
              <a:rPr lang="en-GB" sz="1100" dirty="0">
                <a:latin typeface="Century Gothic" panose="020B0502020202020204" pitchFamily="34" charset="0"/>
              </a:rPr>
              <a:t>Ensure that your child understands the meaning of the key vocabulary for our topics and help them to research the topics we will be covering this term. Talking to your child is the best way to expand their vocabulary and improve their general knowledge. Read lots of books and look for interesting words and phrases in them. What do these words mean and how could they be used? Home reading is a way for children to practise and consolidate the skills they have been taught. We expect children to read at home at least three times a week to support these skills and develop their comprehension skills and vocabulary. Children may also need help with their Spelling and Maths Homework each week. </a:t>
            </a:r>
          </a:p>
          <a:p>
            <a:pPr algn="ctr"/>
            <a:r>
              <a:rPr lang="en-GB" sz="1100" dirty="0">
                <a:latin typeface="Century Gothic" panose="020B0502020202020204" pitchFamily="34" charset="0"/>
              </a:rPr>
              <a:t>Thank you for all your continued support. If you have any questions or concerns please just ask!</a:t>
            </a:r>
          </a:p>
        </p:txBody>
      </p:sp>
      <p:sp>
        <p:nvSpPr>
          <p:cNvPr id="5" name="TextBox 4">
            <a:extLst>
              <a:ext uri="{FF2B5EF4-FFF2-40B4-BE49-F238E27FC236}">
                <a16:creationId xmlns:a16="http://schemas.microsoft.com/office/drawing/2014/main" id="{3880DAFB-8001-4F8E-9596-A575993A7E4C}"/>
              </a:ext>
            </a:extLst>
          </p:cNvPr>
          <p:cNvSpPr txBox="1"/>
          <p:nvPr/>
        </p:nvSpPr>
        <p:spPr>
          <a:xfrm>
            <a:off x="4741363" y="3338856"/>
            <a:ext cx="2857417" cy="1762021"/>
          </a:xfrm>
          <a:prstGeom prst="rect">
            <a:avLst/>
          </a:prstGeom>
          <a:noFill/>
          <a:ln w="28575">
            <a:solidFill>
              <a:srgbClr val="7030A0"/>
            </a:solidFill>
          </a:ln>
        </p:spPr>
        <p:txBody>
          <a:bodyPr rot="0" spcFirstLastPara="0" vertOverflow="overflow" horzOverflow="overflow" vert="horz" wrap="square" lIns="68580" tIns="34290" rIns="68580" bIns="34290" numCol="1" spcCol="0" rtlCol="0" fromWordArt="0" anchor="t" anchorCtr="0" forceAA="0" compatLnSpc="1">
            <a:prstTxWarp prst="textNoShape">
              <a:avLst/>
            </a:prstTxWarp>
            <a:spAutoFit/>
          </a:bodyPr>
          <a:lstStyle/>
          <a:p>
            <a:pPr algn="ctr"/>
            <a:r>
              <a:rPr lang="en-GB" sz="1100" b="1" dirty="0">
                <a:latin typeface="Century Gothic" panose="020B0502020202020204" pitchFamily="34" charset="0"/>
                <a:cs typeface="Calibri" panose="020F0502020204030204"/>
              </a:rPr>
              <a:t>Key Information for this term.</a:t>
            </a:r>
            <a:r>
              <a:rPr lang="en-GB" sz="1100" dirty="0">
                <a:latin typeface="Century Gothic" panose="020B0502020202020204" pitchFamily="34" charset="0"/>
                <a:cs typeface="Calibri" panose="020F0502020204030204"/>
              </a:rPr>
              <a:t> </a:t>
            </a:r>
          </a:p>
          <a:p>
            <a:pPr algn="ctr"/>
            <a:r>
              <a:rPr lang="en-GB" sz="1100" dirty="0">
                <a:latin typeface="Century Gothic" panose="020B0502020202020204" pitchFamily="34" charset="0"/>
                <a:cs typeface="Calibri" panose="020F0502020204030204"/>
              </a:rPr>
              <a:t>PE is on Wednesday and Friday.</a:t>
            </a:r>
          </a:p>
          <a:p>
            <a:pPr algn="ctr"/>
            <a:r>
              <a:rPr lang="en-GB" sz="1100" dirty="0">
                <a:latin typeface="Century Gothic" panose="020B0502020202020204" pitchFamily="34" charset="0"/>
                <a:cs typeface="Calibri" panose="020F0502020204030204"/>
              </a:rPr>
              <a:t>Maths homework is given on</a:t>
            </a:r>
          </a:p>
          <a:p>
            <a:pPr algn="ctr"/>
            <a:r>
              <a:rPr lang="en-GB" sz="1100" dirty="0">
                <a:latin typeface="Century Gothic" panose="020B0502020202020204" pitchFamily="34" charset="0"/>
                <a:cs typeface="Calibri" panose="020F0502020204030204"/>
              </a:rPr>
              <a:t>Thursday to be returned the following Thursday.</a:t>
            </a:r>
          </a:p>
          <a:p>
            <a:pPr algn="ctr"/>
            <a:r>
              <a:rPr lang="en-GB" sz="1100" dirty="0">
                <a:latin typeface="Century Gothic" panose="020B0502020202020204" pitchFamily="34" charset="0"/>
                <a:cs typeface="Calibri" panose="020F0502020204030204"/>
              </a:rPr>
              <a:t>Spelling homework is given on a Thursday for a test the following Thursday.</a:t>
            </a:r>
          </a:p>
          <a:p>
            <a:pPr algn="ctr"/>
            <a:r>
              <a:rPr lang="en-GB" sz="1100" dirty="0">
                <a:latin typeface="Century Gothic" panose="020B0502020202020204" pitchFamily="34" charset="0"/>
                <a:cs typeface="Calibri" panose="020F0502020204030204"/>
              </a:rPr>
              <a:t>Please practice Times Tables facts on Times Tables Rockstars.</a:t>
            </a:r>
            <a:endParaRPr lang="en-US" sz="1100" dirty="0">
              <a:latin typeface="Century Gothic" panose="020B0502020202020204" pitchFamily="34" charset="0"/>
              <a:cs typeface="Calibri" panose="020F0502020204030204"/>
            </a:endParaRPr>
          </a:p>
        </p:txBody>
      </p:sp>
      <p:sp>
        <p:nvSpPr>
          <p:cNvPr id="6" name="TextBox 5">
            <a:extLst>
              <a:ext uri="{FF2B5EF4-FFF2-40B4-BE49-F238E27FC236}">
                <a16:creationId xmlns:a16="http://schemas.microsoft.com/office/drawing/2014/main" id="{EEE54EEE-BCCF-444F-8442-C15295C3A9A7}"/>
              </a:ext>
            </a:extLst>
          </p:cNvPr>
          <p:cNvSpPr txBox="1"/>
          <p:nvPr/>
        </p:nvSpPr>
        <p:spPr>
          <a:xfrm>
            <a:off x="7700965" y="4469888"/>
            <a:ext cx="1260729" cy="623248"/>
          </a:xfrm>
          <a:prstGeom prst="rect">
            <a:avLst/>
          </a:prstGeom>
          <a:noFill/>
          <a:ln w="28575">
            <a:solidFill>
              <a:srgbClr val="FF0000"/>
            </a:solidFill>
          </a:ln>
        </p:spPr>
        <p:txBody>
          <a:bodyPr rot="0" spcFirstLastPara="0" vertOverflow="overflow" horzOverflow="overflow" vert="horz" wrap="square" lIns="68580" tIns="34290" rIns="68580" bIns="34290" numCol="1" spcCol="0" rtlCol="0" fromWordArt="0" anchor="t" anchorCtr="0" forceAA="0" compatLnSpc="1">
            <a:prstTxWarp prst="textNoShape">
              <a:avLst/>
            </a:prstTxWarp>
            <a:spAutoFit/>
          </a:bodyPr>
          <a:lstStyle/>
          <a:p>
            <a:pPr algn="ctr"/>
            <a:r>
              <a:rPr lang="en-GB" sz="1200" dirty="0">
                <a:latin typeface="Century Gothic" panose="020B0502020202020204" pitchFamily="34" charset="0"/>
              </a:rPr>
              <a:t>What are we reading this term?</a:t>
            </a:r>
            <a:endParaRPr lang="en-GB" sz="1200" b="1" dirty="0">
              <a:solidFill>
                <a:srgbClr val="7030A0"/>
              </a:solidFill>
              <a:latin typeface="Century Gothic"/>
            </a:endParaRPr>
          </a:p>
        </p:txBody>
      </p:sp>
      <p:pic>
        <p:nvPicPr>
          <p:cNvPr id="3" name="Picture 2" descr="Times Tables Rock Stars – Times Tables ...">
            <a:extLst>
              <a:ext uri="{FF2B5EF4-FFF2-40B4-BE49-F238E27FC236}">
                <a16:creationId xmlns:a16="http://schemas.microsoft.com/office/drawing/2014/main" id="{193A772A-1998-4D85-8FC9-FB40C5A429E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52854" y="3429000"/>
            <a:ext cx="1308840" cy="880116"/>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a:extLst>
              <a:ext uri="{FF2B5EF4-FFF2-40B4-BE49-F238E27FC236}">
                <a16:creationId xmlns:a16="http://schemas.microsoft.com/office/drawing/2014/main" id="{F633CF91-53CC-D37C-C14C-46A265A36114}"/>
              </a:ext>
            </a:extLst>
          </p:cNvPr>
          <p:cNvPicPr>
            <a:picLocks noChangeAspect="1"/>
          </p:cNvPicPr>
          <p:nvPr/>
        </p:nvPicPr>
        <p:blipFill>
          <a:blip r:embed="rId3"/>
          <a:stretch>
            <a:fillRect/>
          </a:stretch>
        </p:blipFill>
        <p:spPr>
          <a:xfrm>
            <a:off x="4741363" y="5509211"/>
            <a:ext cx="1138810" cy="1263851"/>
          </a:xfrm>
          <a:prstGeom prst="rect">
            <a:avLst/>
          </a:prstGeom>
        </p:spPr>
      </p:pic>
      <p:pic>
        <p:nvPicPr>
          <p:cNvPr id="14" name="Picture 13">
            <a:extLst>
              <a:ext uri="{FF2B5EF4-FFF2-40B4-BE49-F238E27FC236}">
                <a16:creationId xmlns:a16="http://schemas.microsoft.com/office/drawing/2014/main" id="{13364DD5-747E-0FFC-3119-CD869605811B}"/>
              </a:ext>
            </a:extLst>
          </p:cNvPr>
          <p:cNvPicPr>
            <a:picLocks noChangeAspect="1"/>
          </p:cNvPicPr>
          <p:nvPr/>
        </p:nvPicPr>
        <p:blipFill>
          <a:blip r:embed="rId4"/>
          <a:stretch>
            <a:fillRect/>
          </a:stretch>
        </p:blipFill>
        <p:spPr>
          <a:xfrm>
            <a:off x="5963377" y="5200375"/>
            <a:ext cx="1043836" cy="1263851"/>
          </a:xfrm>
          <a:prstGeom prst="rect">
            <a:avLst/>
          </a:prstGeom>
        </p:spPr>
      </p:pic>
      <p:pic>
        <p:nvPicPr>
          <p:cNvPr id="16" name="Picture 15">
            <a:extLst>
              <a:ext uri="{FF2B5EF4-FFF2-40B4-BE49-F238E27FC236}">
                <a16:creationId xmlns:a16="http://schemas.microsoft.com/office/drawing/2014/main" id="{9B92215F-E0EE-13E3-4E8B-64A048DF2BEE}"/>
              </a:ext>
            </a:extLst>
          </p:cNvPr>
          <p:cNvPicPr>
            <a:picLocks noChangeAspect="1"/>
          </p:cNvPicPr>
          <p:nvPr/>
        </p:nvPicPr>
        <p:blipFill>
          <a:blip r:embed="rId5"/>
          <a:stretch>
            <a:fillRect/>
          </a:stretch>
        </p:blipFill>
        <p:spPr>
          <a:xfrm>
            <a:off x="7090417" y="5487492"/>
            <a:ext cx="990863" cy="1285570"/>
          </a:xfrm>
          <a:prstGeom prst="rect">
            <a:avLst/>
          </a:prstGeom>
        </p:spPr>
      </p:pic>
      <p:pic>
        <p:nvPicPr>
          <p:cNvPr id="18" name="Picture 17">
            <a:extLst>
              <a:ext uri="{FF2B5EF4-FFF2-40B4-BE49-F238E27FC236}">
                <a16:creationId xmlns:a16="http://schemas.microsoft.com/office/drawing/2014/main" id="{F0FD412D-2B8D-8D5C-32DE-47A19BAF53B9}"/>
              </a:ext>
            </a:extLst>
          </p:cNvPr>
          <p:cNvPicPr>
            <a:picLocks noChangeAspect="1"/>
          </p:cNvPicPr>
          <p:nvPr/>
        </p:nvPicPr>
        <p:blipFill>
          <a:blip r:embed="rId6"/>
          <a:stretch>
            <a:fillRect/>
          </a:stretch>
        </p:blipFill>
        <p:spPr>
          <a:xfrm>
            <a:off x="8134254" y="5189515"/>
            <a:ext cx="827440" cy="1285570"/>
          </a:xfrm>
          <a:prstGeom prst="rect">
            <a:avLst/>
          </a:prstGeom>
        </p:spPr>
      </p:pic>
    </p:spTree>
    <p:extLst>
      <p:ext uri="{BB962C8B-B14F-4D97-AF65-F5344CB8AC3E}">
        <p14:creationId xmlns:p14="http://schemas.microsoft.com/office/powerpoint/2010/main" val="144549893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1">
            <a:extLst>
              <a:ext uri="{FF2B5EF4-FFF2-40B4-BE49-F238E27FC236}">
                <a16:creationId xmlns:a16="http://schemas.microsoft.com/office/drawing/2014/main" id="{B852823C-1ADC-7396-3183-B88244DC25E1}"/>
              </a:ext>
            </a:extLst>
          </p:cNvPr>
          <p:cNvSpPr txBox="1"/>
          <p:nvPr/>
        </p:nvSpPr>
        <p:spPr>
          <a:xfrm>
            <a:off x="4937458" y="185605"/>
            <a:ext cx="4015939" cy="769441"/>
          </a:xfrm>
          <a:prstGeom prst="rect">
            <a:avLst/>
          </a:prstGeom>
          <a:solidFill>
            <a:srgbClr val="FF0000"/>
          </a:solidFill>
        </p:spPr>
        <p:txBody>
          <a:bodyPr wrap="square" lIns="68580" tIns="34290" rIns="68580" bIns="3429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1600" b="1" dirty="0">
                <a:solidFill>
                  <a:schemeClr val="bg1"/>
                </a:solidFill>
                <a:latin typeface="Century Gothic"/>
              </a:rPr>
              <a:t>Autumn Curriculum Overview</a:t>
            </a:r>
            <a:endParaRPr lang="en-GB" sz="1600" b="1" dirty="0">
              <a:solidFill>
                <a:schemeClr val="bg1"/>
              </a:solidFill>
              <a:latin typeface="Century Gothic"/>
              <a:cs typeface="Calibri"/>
            </a:endParaRPr>
          </a:p>
          <a:p>
            <a:pPr algn="ctr"/>
            <a:r>
              <a:rPr lang="en-GB" sz="1600" b="1" dirty="0">
                <a:solidFill>
                  <a:schemeClr val="bg1"/>
                </a:solidFill>
                <a:latin typeface="Century Gothic"/>
              </a:rPr>
              <a:t>Year 3/4</a:t>
            </a:r>
          </a:p>
          <a:p>
            <a:pPr algn="ctr"/>
            <a:endParaRPr lang="en-GB" sz="1350" dirty="0">
              <a:solidFill>
                <a:schemeClr val="accent4">
                  <a:lumMod val="60000"/>
                  <a:lumOff val="40000"/>
                </a:schemeClr>
              </a:solidFill>
              <a:latin typeface="Ink Free"/>
            </a:endParaRPr>
          </a:p>
        </p:txBody>
      </p:sp>
      <p:sp>
        <p:nvSpPr>
          <p:cNvPr id="7" name="TextBox 6">
            <a:extLst>
              <a:ext uri="{FF2B5EF4-FFF2-40B4-BE49-F238E27FC236}">
                <a16:creationId xmlns:a16="http://schemas.microsoft.com/office/drawing/2014/main" id="{F8F5A523-EA10-05A6-A244-EC5EC5B07830}"/>
              </a:ext>
            </a:extLst>
          </p:cNvPr>
          <p:cNvSpPr txBox="1"/>
          <p:nvPr/>
        </p:nvSpPr>
        <p:spPr>
          <a:xfrm>
            <a:off x="4954002" y="1142510"/>
            <a:ext cx="3999394" cy="438582"/>
          </a:xfrm>
          <a:prstGeom prst="rect">
            <a:avLst/>
          </a:prstGeom>
          <a:noFill/>
          <a:ln w="57150">
            <a:solidFill>
              <a:srgbClr val="7030A0"/>
            </a:solidFill>
          </a:ln>
        </p:spPr>
        <p:txBody>
          <a:bodyPr rot="0" spcFirstLastPara="0" vertOverflow="overflow" horzOverflow="overflow" vert="horz" wrap="square" lIns="68580" tIns="34290" rIns="68580" bIns="34290" numCol="1" spcCol="0" rtlCol="0" fromWordArt="0" anchor="t" anchorCtr="0" forceAA="0" compatLnSpc="1">
            <a:prstTxWarp prst="textNoShape">
              <a:avLst/>
            </a:prstTxWarp>
            <a:spAutoFit/>
          </a:bodyPr>
          <a:lstStyle/>
          <a:p>
            <a:pPr algn="ctr"/>
            <a:r>
              <a:rPr lang="en-GB" sz="1200" b="1" dirty="0">
                <a:latin typeface="Century Gothic" panose="020B0502020202020204" pitchFamily="34" charset="0"/>
              </a:rPr>
              <a:t>Why did the Romans invade and settle in Britain?</a:t>
            </a:r>
          </a:p>
          <a:p>
            <a:pPr algn="ctr"/>
            <a:r>
              <a:rPr lang="en-GB" sz="1200" b="1" dirty="0">
                <a:latin typeface="Century Gothic" panose="020B0502020202020204" pitchFamily="34" charset="0"/>
              </a:rPr>
              <a:t>What is life like in the Alps</a:t>
            </a:r>
          </a:p>
        </p:txBody>
      </p:sp>
      <p:sp>
        <p:nvSpPr>
          <p:cNvPr id="14" name="TextBox 13">
            <a:extLst>
              <a:ext uri="{FF2B5EF4-FFF2-40B4-BE49-F238E27FC236}">
                <a16:creationId xmlns:a16="http://schemas.microsoft.com/office/drawing/2014/main" id="{BB63CEB8-8DA5-5FEB-56CD-2862C531BBE4}"/>
              </a:ext>
            </a:extLst>
          </p:cNvPr>
          <p:cNvSpPr txBox="1"/>
          <p:nvPr/>
        </p:nvSpPr>
        <p:spPr>
          <a:xfrm>
            <a:off x="4945729" y="3653554"/>
            <a:ext cx="3999395" cy="1762021"/>
          </a:xfrm>
          <a:prstGeom prst="rect">
            <a:avLst/>
          </a:prstGeom>
          <a:noFill/>
          <a:ln w="28575">
            <a:solidFill>
              <a:srgbClr val="FF0000"/>
            </a:solidFill>
          </a:ln>
        </p:spPr>
        <p:txBody>
          <a:bodyPr rot="0" spcFirstLastPara="0" vertOverflow="overflow" horzOverflow="overflow" vert="horz" wrap="square" lIns="68580" tIns="34290" rIns="68580" bIns="34290" numCol="1" spcCol="0" rtlCol="0" fromWordArt="0" anchor="t" anchorCtr="0" forceAA="0" compatLnSpc="1">
            <a:prstTxWarp prst="textNoShape">
              <a:avLst/>
            </a:prstTxWarp>
            <a:spAutoFit/>
          </a:bodyPr>
          <a:lstStyle/>
          <a:p>
            <a:pPr algn="ctr"/>
            <a:r>
              <a:rPr lang="en-GB" sz="1000" dirty="0">
                <a:latin typeface="Century Gothic"/>
              </a:rPr>
              <a:t>We are looking forward to welcoming you back to school </a:t>
            </a:r>
          </a:p>
          <a:p>
            <a:pPr algn="ctr"/>
            <a:r>
              <a:rPr lang="en-GB" sz="1000" dirty="0">
                <a:latin typeface="Century Gothic"/>
              </a:rPr>
              <a:t>and are excited about our new topics. We start the term </a:t>
            </a:r>
          </a:p>
          <a:p>
            <a:pPr algn="ctr"/>
            <a:r>
              <a:rPr lang="en-GB" sz="1000" dirty="0">
                <a:latin typeface="Century Gothic"/>
              </a:rPr>
              <a:t>with learning all about the invasion and settlement of Britain </a:t>
            </a:r>
          </a:p>
          <a:p>
            <a:pPr algn="ctr"/>
            <a:r>
              <a:rPr lang="en-GB" sz="1000" dirty="0">
                <a:latin typeface="Century Gothic"/>
              </a:rPr>
              <a:t>by the Romans. We will also find out about how the Celtic</a:t>
            </a:r>
          </a:p>
          <a:p>
            <a:pPr algn="ctr"/>
            <a:r>
              <a:rPr lang="en-GB" sz="1000" dirty="0">
                <a:latin typeface="Century Gothic"/>
              </a:rPr>
              <a:t>Tribes reacted to the invasion. We will explore ways that the </a:t>
            </a:r>
          </a:p>
          <a:p>
            <a:pPr algn="ctr"/>
            <a:r>
              <a:rPr lang="en-GB" sz="1000" dirty="0">
                <a:latin typeface="Century Gothic"/>
              </a:rPr>
              <a:t>Romans changed Britain and what their legacy is.</a:t>
            </a:r>
          </a:p>
          <a:p>
            <a:pPr algn="ctr"/>
            <a:r>
              <a:rPr lang="en-GB" sz="1000" dirty="0">
                <a:latin typeface="Century Gothic"/>
              </a:rPr>
              <a:t>During the second half term we will move on to our </a:t>
            </a:r>
          </a:p>
          <a:p>
            <a:pPr algn="ctr"/>
            <a:r>
              <a:rPr lang="en-GB" sz="1000" dirty="0">
                <a:latin typeface="Century Gothic"/>
              </a:rPr>
              <a:t>Geography topic of The Alps where we will learn about the mountain environment and tourism within the area.</a:t>
            </a:r>
          </a:p>
          <a:p>
            <a:pPr algn="ctr"/>
            <a:r>
              <a:rPr lang="en-GB" sz="1000" dirty="0">
                <a:latin typeface="Century Gothic"/>
              </a:rPr>
              <a:t>Please see the individual subject areas in the booklet for </a:t>
            </a:r>
          </a:p>
          <a:p>
            <a:pPr algn="ctr"/>
            <a:r>
              <a:rPr lang="en-GB" sz="1000" dirty="0">
                <a:latin typeface="Century Gothic"/>
              </a:rPr>
              <a:t>Work covered.</a:t>
            </a:r>
          </a:p>
        </p:txBody>
      </p:sp>
      <p:sp>
        <p:nvSpPr>
          <p:cNvPr id="2" name="TextBox 1">
            <a:extLst>
              <a:ext uri="{FF2B5EF4-FFF2-40B4-BE49-F238E27FC236}">
                <a16:creationId xmlns:a16="http://schemas.microsoft.com/office/drawing/2014/main" id="{67E33F19-C412-13D4-BDD2-B8D4BFCBF49B}"/>
              </a:ext>
            </a:extLst>
          </p:cNvPr>
          <p:cNvSpPr txBox="1"/>
          <p:nvPr/>
        </p:nvSpPr>
        <p:spPr>
          <a:xfrm>
            <a:off x="4937459" y="5590299"/>
            <a:ext cx="2298587" cy="965649"/>
          </a:xfrm>
          <a:prstGeom prst="rect">
            <a:avLst/>
          </a:prstGeom>
          <a:noFill/>
          <a:ln w="28575">
            <a:solidFill>
              <a:srgbClr val="7030A0"/>
            </a:solidFill>
          </a:ln>
        </p:spPr>
        <p:txBody>
          <a:bodyPr rot="0" spcFirstLastPara="0" vertOverflow="overflow" horzOverflow="overflow" vert="horz" wrap="square" lIns="68580" tIns="34290" rIns="68580" bIns="34290" numCol="1" spcCol="0" rtlCol="0" fromWordArt="0" anchor="t" anchorCtr="0" forceAA="0" compatLnSpc="1">
            <a:prstTxWarp prst="textNoShape">
              <a:avLst/>
            </a:prstTxWarp>
            <a:spAutoFit/>
          </a:bodyPr>
          <a:lstStyle/>
          <a:p>
            <a:pPr algn="ctr"/>
            <a:r>
              <a:rPr lang="en-GB" sz="1000" b="1" u="sng" dirty="0">
                <a:latin typeface="Century Gothic"/>
              </a:rPr>
              <a:t>Christian Value </a:t>
            </a:r>
          </a:p>
          <a:p>
            <a:pPr algn="ctr"/>
            <a:r>
              <a:rPr lang="en-GB" sz="1000" dirty="0">
                <a:latin typeface="Century Gothic"/>
              </a:rPr>
              <a:t>Our Christian Value this term is Compassion</a:t>
            </a:r>
            <a:r>
              <a:rPr lang="en-GB" sz="1000" b="1" dirty="0">
                <a:latin typeface="Century Gothic"/>
              </a:rPr>
              <a:t>.</a:t>
            </a:r>
          </a:p>
          <a:p>
            <a:pPr algn="ctr"/>
            <a:r>
              <a:rPr lang="en-GB" sz="1000" dirty="0">
                <a:latin typeface="Century Gothic"/>
              </a:rPr>
              <a:t>Our Big Question is: Are we looking after God’s creation?</a:t>
            </a:r>
          </a:p>
          <a:p>
            <a:endParaRPr lang="en-GB" sz="825" dirty="0">
              <a:latin typeface="Century Gothic"/>
            </a:endParaRPr>
          </a:p>
        </p:txBody>
      </p:sp>
      <p:sp>
        <p:nvSpPr>
          <p:cNvPr id="10" name="TextBox 9">
            <a:extLst>
              <a:ext uri="{FF2B5EF4-FFF2-40B4-BE49-F238E27FC236}">
                <a16:creationId xmlns:a16="http://schemas.microsoft.com/office/drawing/2014/main" id="{FA2FADFE-E433-9327-9C1F-D162DB828FF9}"/>
              </a:ext>
            </a:extLst>
          </p:cNvPr>
          <p:cNvSpPr txBox="1"/>
          <p:nvPr/>
        </p:nvSpPr>
        <p:spPr>
          <a:xfrm>
            <a:off x="7401713" y="5590299"/>
            <a:ext cx="1410194" cy="615553"/>
          </a:xfrm>
          <a:prstGeom prst="rect">
            <a:avLst/>
          </a:prstGeom>
          <a:noFill/>
          <a:ln>
            <a:noFill/>
          </a:ln>
        </p:spPr>
        <p:txBody>
          <a:bodyPr rot="0" spcFirstLastPara="0" vertOverflow="overflow" horzOverflow="overflow" vert="horz" wrap="square" lIns="68580" tIns="34290" rIns="68580" bIns="34290" numCol="1" spcCol="0" rtlCol="0" fromWordArt="0" anchor="t" anchorCtr="0" forceAA="0" compatLnSpc="1">
            <a:prstTxWarp prst="textNoShape">
              <a:avLst/>
            </a:prstTxWarp>
            <a:spAutoFit/>
          </a:bodyPr>
          <a:lstStyle/>
          <a:p>
            <a:r>
              <a:rPr lang="en-GB" sz="1200" i="1" dirty="0">
                <a:solidFill>
                  <a:srgbClr val="7030A0"/>
                </a:solidFill>
                <a:latin typeface="Ink Free"/>
                <a:cs typeface="Calibri"/>
              </a:rPr>
              <a:t>"</a:t>
            </a:r>
            <a:r>
              <a:rPr lang="en-GB" sz="1000" i="1" dirty="0">
                <a:solidFill>
                  <a:srgbClr val="7030A0"/>
                </a:solidFill>
                <a:latin typeface="Ink Free"/>
                <a:cs typeface="Calibri"/>
              </a:rPr>
              <a:t>Life in all its fullness"</a:t>
            </a:r>
          </a:p>
          <a:p>
            <a:pPr algn="r"/>
            <a:r>
              <a:rPr lang="en-GB" sz="1000" i="1" dirty="0">
                <a:solidFill>
                  <a:srgbClr val="7030A0"/>
                </a:solidFill>
                <a:latin typeface="Ink Free"/>
                <a:cs typeface="Calibri"/>
              </a:rPr>
              <a:t>John 10:10</a:t>
            </a:r>
          </a:p>
          <a:p>
            <a:endParaRPr lang="en-GB" sz="1350" dirty="0">
              <a:cs typeface="Calibri"/>
            </a:endParaRPr>
          </a:p>
        </p:txBody>
      </p:sp>
      <p:pic>
        <p:nvPicPr>
          <p:cNvPr id="16" name="Picture 15" descr="A group of kids with their hands up&#10;&#10;Description automatically generated">
            <a:extLst>
              <a:ext uri="{FF2B5EF4-FFF2-40B4-BE49-F238E27FC236}">
                <a16:creationId xmlns:a16="http://schemas.microsoft.com/office/drawing/2014/main" id="{A6DD2387-4ACA-41E6-2150-B5D4D90319DC}"/>
              </a:ext>
            </a:extLst>
          </p:cNvPr>
          <p:cNvPicPr>
            <a:picLocks noChangeAspect="1"/>
          </p:cNvPicPr>
          <p:nvPr/>
        </p:nvPicPr>
        <p:blipFill>
          <a:blip r:embed="rId2"/>
          <a:stretch>
            <a:fillRect/>
          </a:stretch>
        </p:blipFill>
        <p:spPr>
          <a:xfrm>
            <a:off x="7401713" y="5898075"/>
            <a:ext cx="798257" cy="688259"/>
          </a:xfrm>
          <a:prstGeom prst="rect">
            <a:avLst/>
          </a:prstGeom>
        </p:spPr>
      </p:pic>
      <p:sp>
        <p:nvSpPr>
          <p:cNvPr id="17" name="TextBox 16">
            <a:extLst>
              <a:ext uri="{FF2B5EF4-FFF2-40B4-BE49-F238E27FC236}">
                <a16:creationId xmlns:a16="http://schemas.microsoft.com/office/drawing/2014/main" id="{55169FF3-3C4C-BFE1-595D-2A3B99C0515E}"/>
              </a:ext>
            </a:extLst>
          </p:cNvPr>
          <p:cNvSpPr txBox="1"/>
          <p:nvPr/>
        </p:nvSpPr>
        <p:spPr>
          <a:xfrm>
            <a:off x="190602" y="233695"/>
            <a:ext cx="1981919" cy="1715854"/>
          </a:xfrm>
          <a:prstGeom prst="rect">
            <a:avLst/>
          </a:prstGeom>
          <a:noFill/>
          <a:ln w="28575">
            <a:solidFill>
              <a:srgbClr val="FF0000"/>
            </a:solidFill>
          </a:ln>
        </p:spPr>
        <p:txBody>
          <a:bodyPr rot="0" spcFirstLastPara="0" vertOverflow="overflow" horzOverflow="overflow" vert="horz" wrap="square" lIns="68580" tIns="34290" rIns="68580" bIns="34290" numCol="1" spcCol="0" rtlCol="0" fromWordArt="0" anchor="t" anchorCtr="0" forceAA="0" compatLnSpc="1">
            <a:prstTxWarp prst="textNoShape">
              <a:avLst/>
            </a:prstTxWarp>
            <a:spAutoFit/>
          </a:bodyPr>
          <a:lstStyle/>
          <a:p>
            <a:pPr algn="ctr"/>
            <a:r>
              <a:rPr lang="en-GB" sz="1100" b="1" dirty="0">
                <a:latin typeface="Century Gothic"/>
                <a:cs typeface="Calibri"/>
              </a:rPr>
              <a:t>Key vocabulary</a:t>
            </a:r>
          </a:p>
          <a:p>
            <a:pPr algn="ctr"/>
            <a:r>
              <a:rPr lang="en-GB" sz="800" dirty="0">
                <a:solidFill>
                  <a:srgbClr val="222222"/>
                </a:solidFill>
                <a:latin typeface="Century Gothic" panose="020B0502020202020204" pitchFamily="34" charset="0"/>
              </a:rPr>
              <a:t>Past, chronological order, archaeology, border, civilisation, conquer, emperor, empire, expand, government, hygiene, impact, invasion, leisure, myth, primary source, secondary source, sequence, settlement</a:t>
            </a:r>
          </a:p>
          <a:p>
            <a:pPr algn="ctr"/>
            <a:r>
              <a:rPr lang="en-GB" sz="800" dirty="0">
                <a:solidFill>
                  <a:srgbClr val="222222"/>
                </a:solidFill>
                <a:latin typeface="Century Gothic" panose="020B0502020202020204" pitchFamily="34" charset="0"/>
              </a:rPr>
              <a:t>Mountain range, peak, summit, base, height, altitude, ridge, slope, face, fold, valley, avalanche, mountaineering.</a:t>
            </a:r>
          </a:p>
          <a:p>
            <a:pPr algn="ctr"/>
            <a:endParaRPr lang="en-GB" sz="800" dirty="0">
              <a:solidFill>
                <a:srgbClr val="222222"/>
              </a:solidFill>
              <a:latin typeface="Century Gothic" panose="020B0502020202020204" pitchFamily="34" charset="0"/>
            </a:endParaRPr>
          </a:p>
        </p:txBody>
      </p:sp>
      <p:sp>
        <p:nvSpPr>
          <p:cNvPr id="18" name="TextBox 17">
            <a:extLst>
              <a:ext uri="{FF2B5EF4-FFF2-40B4-BE49-F238E27FC236}">
                <a16:creationId xmlns:a16="http://schemas.microsoft.com/office/drawing/2014/main" id="{418F9C42-D895-1077-0E4F-458025D7A444}"/>
              </a:ext>
            </a:extLst>
          </p:cNvPr>
          <p:cNvSpPr txBox="1"/>
          <p:nvPr/>
        </p:nvSpPr>
        <p:spPr>
          <a:xfrm>
            <a:off x="170559" y="4655428"/>
            <a:ext cx="4080554" cy="1900520"/>
          </a:xfrm>
          <a:prstGeom prst="rect">
            <a:avLst/>
          </a:prstGeom>
          <a:noFill/>
          <a:ln w="28575">
            <a:solidFill>
              <a:srgbClr val="FF0000"/>
            </a:solidFill>
          </a:ln>
        </p:spPr>
        <p:txBody>
          <a:bodyPr rot="0" spcFirstLastPara="0" vertOverflow="overflow" horzOverflow="overflow" vert="horz" wrap="square" lIns="68580" tIns="34290" rIns="68580" bIns="34290" numCol="1" spcCol="0" rtlCol="0" fromWordArt="0" anchor="t" anchorCtr="0" forceAA="0" compatLnSpc="1">
            <a:prstTxWarp prst="textNoShape">
              <a:avLst/>
            </a:prstTxWarp>
            <a:spAutoFit/>
          </a:bodyPr>
          <a:lstStyle/>
          <a:p>
            <a:pPr algn="ctr"/>
            <a:r>
              <a:rPr lang="en-GB" sz="1050" b="1" dirty="0">
                <a:solidFill>
                  <a:srgbClr val="000000"/>
                </a:solidFill>
                <a:latin typeface="Century Gothic"/>
              </a:rPr>
              <a:t>Useful websites</a:t>
            </a:r>
          </a:p>
          <a:p>
            <a:pPr algn="ctr"/>
            <a:endParaRPr lang="en-GB" sz="1050" b="1" dirty="0">
              <a:solidFill>
                <a:srgbClr val="000000"/>
              </a:solidFill>
              <a:latin typeface="Century Gothic"/>
            </a:endParaRPr>
          </a:p>
          <a:p>
            <a:pPr algn="ctr"/>
            <a:r>
              <a:rPr lang="en-GB" sz="1000" dirty="0">
                <a:solidFill>
                  <a:srgbClr val="000000"/>
                </a:solidFill>
                <a:latin typeface="Century Gothic"/>
              </a:rPr>
              <a:t>https://www.natgeokids.com/uk/teacher-category/romans/</a:t>
            </a:r>
          </a:p>
          <a:p>
            <a:pPr algn="ctr"/>
            <a:r>
              <a:rPr lang="en-GB" sz="1000" dirty="0">
                <a:solidFill>
                  <a:srgbClr val="000000"/>
                </a:solidFill>
                <a:latin typeface="Century Gothic"/>
              </a:rPr>
              <a:t>https://www.historyforkids.net/ancient-rome.html</a:t>
            </a:r>
          </a:p>
          <a:p>
            <a:pPr algn="ctr"/>
            <a:r>
              <a:rPr lang="en-GB" sz="1000" dirty="0">
                <a:solidFill>
                  <a:srgbClr val="000000"/>
                </a:solidFill>
                <a:latin typeface="Century Gothic"/>
              </a:rPr>
              <a:t>https://www.ducksters.com/history/ancient_rome.php</a:t>
            </a:r>
          </a:p>
          <a:p>
            <a:pPr algn="ctr"/>
            <a:r>
              <a:rPr lang="en-GB" sz="1000" dirty="0">
                <a:solidFill>
                  <a:srgbClr val="000000"/>
                </a:solidFill>
                <a:latin typeface="Century Gothic"/>
              </a:rPr>
              <a:t>https://www.bbc.co.uk/bitesize/topics/zwmpfg8</a:t>
            </a:r>
          </a:p>
          <a:p>
            <a:pPr algn="ctr"/>
            <a:r>
              <a:rPr lang="en-GB" sz="1000" dirty="0">
                <a:solidFill>
                  <a:srgbClr val="000000"/>
                </a:solidFill>
                <a:latin typeface="Century Gothic"/>
              </a:rPr>
              <a:t>https://kids.britannica.com/kids/article/ancient-Rome/353728</a:t>
            </a:r>
          </a:p>
          <a:p>
            <a:pPr algn="ctr"/>
            <a:r>
              <a:rPr lang="en-GB" sz="1000" dirty="0">
                <a:solidFill>
                  <a:srgbClr val="000000"/>
                </a:solidFill>
                <a:latin typeface="Century Gothic"/>
              </a:rPr>
              <a:t>https://www.primaryhomeworkhelp.co.uk/mountains.htm</a:t>
            </a:r>
          </a:p>
          <a:p>
            <a:pPr algn="ctr"/>
            <a:r>
              <a:rPr lang="en-GB" sz="1000" dirty="0">
                <a:solidFill>
                  <a:srgbClr val="000000"/>
                </a:solidFill>
                <a:latin typeface="Century Gothic"/>
              </a:rPr>
              <a:t>https://www.bbc.co.uk/bitesize/topics/z849q6f/articles/z4g3qp3</a:t>
            </a:r>
          </a:p>
          <a:p>
            <a:pPr algn="ctr"/>
            <a:r>
              <a:rPr lang="en-GB" sz="1000" dirty="0">
                <a:solidFill>
                  <a:srgbClr val="000000"/>
                </a:solidFill>
                <a:latin typeface="Century Gothic"/>
              </a:rPr>
              <a:t>https://kids.nationalgeographic.com/nature/habitats/article/mountain</a:t>
            </a:r>
          </a:p>
          <a:p>
            <a:pPr algn="ctr"/>
            <a:endParaRPr lang="en-GB" sz="800" b="1" dirty="0">
              <a:solidFill>
                <a:srgbClr val="000000"/>
              </a:solidFill>
              <a:latin typeface="Century Gothic"/>
            </a:endParaRPr>
          </a:p>
        </p:txBody>
      </p:sp>
      <p:sp>
        <p:nvSpPr>
          <p:cNvPr id="20" name="TextBox 19">
            <a:extLst>
              <a:ext uri="{FF2B5EF4-FFF2-40B4-BE49-F238E27FC236}">
                <a16:creationId xmlns:a16="http://schemas.microsoft.com/office/drawing/2014/main" id="{26D7C548-87EB-F5B2-23BB-5578DD41FF89}"/>
              </a:ext>
            </a:extLst>
          </p:cNvPr>
          <p:cNvSpPr txBox="1"/>
          <p:nvPr/>
        </p:nvSpPr>
        <p:spPr>
          <a:xfrm>
            <a:off x="2308260" y="223224"/>
            <a:ext cx="1981919" cy="3139321"/>
          </a:xfrm>
          <a:prstGeom prst="rect">
            <a:avLst/>
          </a:prstGeom>
          <a:noFill/>
          <a:ln w="28575">
            <a:solidFill>
              <a:srgbClr val="7030A0"/>
            </a:solidFill>
          </a:ln>
        </p:spPr>
        <p:txBody>
          <a:bodyPr rot="0" spcFirstLastPara="0" vertOverflow="overflow" horzOverflow="overflow" vert="horz" wrap="square" lIns="68580" tIns="34290" rIns="68580" bIns="34290" numCol="1" spcCol="0" rtlCol="0" fromWordArt="0" anchor="t" anchorCtr="0" forceAA="0" compatLnSpc="1">
            <a:prstTxWarp prst="textNoShape">
              <a:avLst/>
            </a:prstTxWarp>
            <a:spAutoFit/>
          </a:bodyPr>
          <a:lstStyle/>
          <a:p>
            <a:r>
              <a:rPr lang="en-GB" sz="1050" b="1" dirty="0">
                <a:latin typeface="Century Gothic"/>
                <a:cs typeface="Calibri"/>
              </a:rPr>
              <a:t>Questions to get you thinking...</a:t>
            </a:r>
          </a:p>
          <a:p>
            <a:r>
              <a:rPr lang="en-GB" sz="1050" dirty="0">
                <a:latin typeface="Century Gothic"/>
                <a:cs typeface="Calibri"/>
              </a:rPr>
              <a:t>Where is Rome?</a:t>
            </a:r>
          </a:p>
          <a:p>
            <a:r>
              <a:rPr lang="en-GB" sz="1050" dirty="0">
                <a:latin typeface="Century Gothic"/>
                <a:cs typeface="Calibri"/>
              </a:rPr>
              <a:t>What was it like in Ancient Rome?</a:t>
            </a:r>
          </a:p>
          <a:p>
            <a:r>
              <a:rPr lang="en-GB" sz="1050" dirty="0">
                <a:latin typeface="Century Gothic"/>
                <a:cs typeface="Calibri"/>
              </a:rPr>
              <a:t>Why did they invade Britain?</a:t>
            </a:r>
          </a:p>
          <a:p>
            <a:r>
              <a:rPr lang="en-GB" sz="1050" dirty="0">
                <a:latin typeface="Century Gothic"/>
                <a:cs typeface="Calibri"/>
              </a:rPr>
              <a:t>How did the Celtic tribes react?</a:t>
            </a:r>
          </a:p>
          <a:p>
            <a:r>
              <a:rPr lang="en-GB" sz="1050" dirty="0">
                <a:latin typeface="Century Gothic"/>
                <a:cs typeface="Calibri"/>
              </a:rPr>
              <a:t>How did the Roamn Empire end?</a:t>
            </a:r>
          </a:p>
          <a:p>
            <a:r>
              <a:rPr lang="en-GB" sz="1050" dirty="0">
                <a:latin typeface="Century Gothic"/>
                <a:cs typeface="Calibri"/>
              </a:rPr>
              <a:t>What is the legacy of the Roman invasion?</a:t>
            </a:r>
          </a:p>
          <a:p>
            <a:r>
              <a:rPr lang="en-GB" sz="1050" dirty="0">
                <a:latin typeface="Century Gothic"/>
                <a:cs typeface="Calibri"/>
              </a:rPr>
              <a:t>Where are the Alps?</a:t>
            </a:r>
          </a:p>
          <a:p>
            <a:r>
              <a:rPr lang="en-GB" sz="1050" dirty="0">
                <a:latin typeface="Century Gothic"/>
                <a:cs typeface="Calibri"/>
              </a:rPr>
              <a:t>What can be found there? </a:t>
            </a:r>
          </a:p>
          <a:p>
            <a:r>
              <a:rPr lang="en-GB" sz="1050" dirty="0">
                <a:latin typeface="Century Gothic"/>
                <a:cs typeface="Calibri"/>
              </a:rPr>
              <a:t>What is the weather like?</a:t>
            </a:r>
          </a:p>
          <a:p>
            <a:r>
              <a:rPr lang="en-GB" sz="1050" dirty="0">
                <a:latin typeface="Century Gothic"/>
                <a:cs typeface="Calibri"/>
              </a:rPr>
              <a:t>Who lives there?</a:t>
            </a:r>
          </a:p>
          <a:p>
            <a:r>
              <a:rPr lang="en-GB" sz="1050" dirty="0">
                <a:latin typeface="Century Gothic"/>
                <a:cs typeface="Calibri"/>
              </a:rPr>
              <a:t>Why do people visit?</a:t>
            </a:r>
          </a:p>
          <a:p>
            <a:r>
              <a:rPr lang="en-GB" sz="1050" dirty="0">
                <a:latin typeface="Century Gothic"/>
                <a:cs typeface="Calibri"/>
              </a:rPr>
              <a:t>What is a mountain?</a:t>
            </a:r>
          </a:p>
          <a:p>
            <a:r>
              <a:rPr lang="en-GB" sz="1050" dirty="0">
                <a:latin typeface="Century Gothic"/>
                <a:cs typeface="Calibri"/>
              </a:rPr>
              <a:t>How are they formed?</a:t>
            </a:r>
          </a:p>
        </p:txBody>
      </p:sp>
      <p:pic>
        <p:nvPicPr>
          <p:cNvPr id="3" name="Picture 2">
            <a:extLst>
              <a:ext uri="{FF2B5EF4-FFF2-40B4-BE49-F238E27FC236}">
                <a16:creationId xmlns:a16="http://schemas.microsoft.com/office/drawing/2014/main" id="{BB8FFF2B-9562-403A-B7AB-CBF94CBA1196}"/>
              </a:ext>
            </a:extLst>
          </p:cNvPr>
          <p:cNvPicPr>
            <a:picLocks noChangeAspect="1"/>
          </p:cNvPicPr>
          <p:nvPr/>
        </p:nvPicPr>
        <p:blipFill>
          <a:blip r:embed="rId3"/>
          <a:stretch>
            <a:fillRect/>
          </a:stretch>
        </p:blipFill>
        <p:spPr>
          <a:xfrm>
            <a:off x="3916091" y="294502"/>
            <a:ext cx="335022" cy="433658"/>
          </a:xfrm>
          <a:prstGeom prst="rect">
            <a:avLst/>
          </a:prstGeom>
        </p:spPr>
      </p:pic>
      <p:sp>
        <p:nvSpPr>
          <p:cNvPr id="6" name="Thought Bubble: Cloud 5">
            <a:extLst>
              <a:ext uri="{FF2B5EF4-FFF2-40B4-BE49-F238E27FC236}">
                <a16:creationId xmlns:a16="http://schemas.microsoft.com/office/drawing/2014/main" id="{3458D26E-FB3A-4814-BA79-0ED02DAB336D}"/>
              </a:ext>
            </a:extLst>
          </p:cNvPr>
          <p:cNvSpPr/>
          <p:nvPr/>
        </p:nvSpPr>
        <p:spPr>
          <a:xfrm>
            <a:off x="189522" y="3465221"/>
            <a:ext cx="1410031" cy="732010"/>
          </a:xfrm>
          <a:prstGeom prst="cloudCallout">
            <a:avLst>
              <a:gd name="adj1" fmla="val 26669"/>
              <a:gd name="adj2" fmla="val -74887"/>
            </a:avLst>
          </a:prstGeom>
          <a:ln>
            <a:solidFill>
              <a:srgbClr val="7030A0"/>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800" dirty="0">
                <a:latin typeface="Century Gothic" panose="020B0502020202020204" pitchFamily="34" charset="0"/>
              </a:rPr>
              <a:t>Would you like to visit Innsbruck?</a:t>
            </a:r>
          </a:p>
        </p:txBody>
      </p:sp>
      <p:sp>
        <p:nvSpPr>
          <p:cNvPr id="12" name="Speech Bubble: Oval 11">
            <a:extLst>
              <a:ext uri="{FF2B5EF4-FFF2-40B4-BE49-F238E27FC236}">
                <a16:creationId xmlns:a16="http://schemas.microsoft.com/office/drawing/2014/main" id="{02DCA305-FE53-4ED7-8376-5B1BCECCA0EE}"/>
              </a:ext>
            </a:extLst>
          </p:cNvPr>
          <p:cNvSpPr/>
          <p:nvPr/>
        </p:nvSpPr>
        <p:spPr>
          <a:xfrm>
            <a:off x="2849628" y="3478830"/>
            <a:ext cx="1421529" cy="625383"/>
          </a:xfrm>
          <a:prstGeom prst="wedgeEllipseCallout">
            <a:avLst>
              <a:gd name="adj1" fmla="val -60553"/>
              <a:gd name="adj2" fmla="val -27583"/>
            </a:avLst>
          </a:prstGeom>
          <a:ln>
            <a:solidFill>
              <a:srgbClr val="FF0000"/>
            </a:solidFill>
          </a:ln>
        </p:spPr>
        <p:style>
          <a:lnRef idx="2">
            <a:schemeClr val="dk1"/>
          </a:lnRef>
          <a:fillRef idx="1">
            <a:schemeClr val="lt1"/>
          </a:fillRef>
          <a:effectRef idx="0">
            <a:schemeClr val="dk1"/>
          </a:effectRef>
          <a:fontRef idx="minor">
            <a:schemeClr val="dk1"/>
          </a:fontRef>
        </p:style>
        <p:txBody>
          <a:bodyPr rtlCol="0" anchor="ctr"/>
          <a:lstStyle/>
          <a:p>
            <a:pPr algn="ctr"/>
            <a:r>
              <a:rPr lang="en-GB" sz="800" dirty="0">
                <a:latin typeface="Century Gothic" panose="020B0502020202020204" pitchFamily="34" charset="0"/>
              </a:rPr>
              <a:t>Who was Boudicca?</a:t>
            </a:r>
          </a:p>
        </p:txBody>
      </p:sp>
      <p:pic>
        <p:nvPicPr>
          <p:cNvPr id="26" name="Picture 25">
            <a:extLst>
              <a:ext uri="{FF2B5EF4-FFF2-40B4-BE49-F238E27FC236}">
                <a16:creationId xmlns:a16="http://schemas.microsoft.com/office/drawing/2014/main" id="{4F46A106-7170-771E-73CE-D32842A66CD4}"/>
              </a:ext>
            </a:extLst>
          </p:cNvPr>
          <p:cNvPicPr>
            <a:picLocks noChangeAspect="1"/>
          </p:cNvPicPr>
          <p:nvPr/>
        </p:nvPicPr>
        <p:blipFill>
          <a:blip r:embed="rId4"/>
          <a:stretch>
            <a:fillRect/>
          </a:stretch>
        </p:blipFill>
        <p:spPr>
          <a:xfrm>
            <a:off x="5801944" y="2706358"/>
            <a:ext cx="1684475" cy="892235"/>
          </a:xfrm>
          <a:prstGeom prst="rect">
            <a:avLst/>
          </a:prstGeom>
          <a:ln>
            <a:noFill/>
          </a:ln>
          <a:effectLst>
            <a:softEdge rad="112500"/>
          </a:effectLst>
        </p:spPr>
      </p:pic>
      <p:pic>
        <p:nvPicPr>
          <p:cNvPr id="8" name="Picture 7">
            <a:extLst>
              <a:ext uri="{FF2B5EF4-FFF2-40B4-BE49-F238E27FC236}">
                <a16:creationId xmlns:a16="http://schemas.microsoft.com/office/drawing/2014/main" id="{7A816959-E12F-5BCE-B852-3B63B1CC3153}"/>
              </a:ext>
            </a:extLst>
          </p:cNvPr>
          <p:cNvPicPr>
            <a:picLocks noChangeAspect="1"/>
          </p:cNvPicPr>
          <p:nvPr/>
        </p:nvPicPr>
        <p:blipFill>
          <a:blip r:embed="rId5"/>
          <a:srcRect l="17785" t="3175" r="10859" b="5409"/>
          <a:stretch>
            <a:fillRect/>
          </a:stretch>
        </p:blipFill>
        <p:spPr>
          <a:xfrm>
            <a:off x="4808280" y="1665920"/>
            <a:ext cx="1012686" cy="1906878"/>
          </a:xfrm>
          <a:prstGeom prst="rect">
            <a:avLst/>
          </a:prstGeom>
        </p:spPr>
      </p:pic>
      <p:pic>
        <p:nvPicPr>
          <p:cNvPr id="11" name="Picture 10">
            <a:extLst>
              <a:ext uri="{FF2B5EF4-FFF2-40B4-BE49-F238E27FC236}">
                <a16:creationId xmlns:a16="http://schemas.microsoft.com/office/drawing/2014/main" id="{CAB32DEC-0940-C832-3351-418D5A076E13}"/>
              </a:ext>
            </a:extLst>
          </p:cNvPr>
          <p:cNvPicPr>
            <a:picLocks noChangeAspect="1"/>
          </p:cNvPicPr>
          <p:nvPr/>
        </p:nvPicPr>
        <p:blipFill>
          <a:blip r:embed="rId6"/>
          <a:stretch>
            <a:fillRect/>
          </a:stretch>
        </p:blipFill>
        <p:spPr>
          <a:xfrm>
            <a:off x="5731239" y="1671246"/>
            <a:ext cx="1670474" cy="1065982"/>
          </a:xfrm>
          <a:prstGeom prst="rect">
            <a:avLst/>
          </a:prstGeom>
          <a:ln>
            <a:noFill/>
          </a:ln>
          <a:effectLst>
            <a:softEdge rad="112500"/>
          </a:effectLst>
        </p:spPr>
      </p:pic>
      <p:pic>
        <p:nvPicPr>
          <p:cNvPr id="22" name="Picture 21">
            <a:extLst>
              <a:ext uri="{FF2B5EF4-FFF2-40B4-BE49-F238E27FC236}">
                <a16:creationId xmlns:a16="http://schemas.microsoft.com/office/drawing/2014/main" id="{73AF4E95-71DF-AE33-FC26-19FD8A68D62C}"/>
              </a:ext>
            </a:extLst>
          </p:cNvPr>
          <p:cNvPicPr>
            <a:picLocks noChangeAspect="1"/>
          </p:cNvPicPr>
          <p:nvPr/>
        </p:nvPicPr>
        <p:blipFill>
          <a:blip r:embed="rId7"/>
          <a:stretch>
            <a:fillRect/>
          </a:stretch>
        </p:blipFill>
        <p:spPr>
          <a:xfrm>
            <a:off x="7465734" y="1782205"/>
            <a:ext cx="1439701" cy="1696625"/>
          </a:xfrm>
          <a:prstGeom prst="rect">
            <a:avLst/>
          </a:prstGeom>
          <a:ln>
            <a:noFill/>
          </a:ln>
          <a:effectLst>
            <a:softEdge rad="112500"/>
          </a:effectLst>
        </p:spPr>
      </p:pic>
      <p:pic>
        <p:nvPicPr>
          <p:cNvPr id="29" name="Picture 28">
            <a:extLst>
              <a:ext uri="{FF2B5EF4-FFF2-40B4-BE49-F238E27FC236}">
                <a16:creationId xmlns:a16="http://schemas.microsoft.com/office/drawing/2014/main" id="{4291D628-CFF2-D54F-D39F-F6ABFE0138F3}"/>
              </a:ext>
            </a:extLst>
          </p:cNvPr>
          <p:cNvPicPr>
            <a:picLocks noChangeAspect="1"/>
          </p:cNvPicPr>
          <p:nvPr/>
        </p:nvPicPr>
        <p:blipFill>
          <a:blip r:embed="rId8"/>
          <a:stretch>
            <a:fillRect/>
          </a:stretch>
        </p:blipFill>
        <p:spPr>
          <a:xfrm>
            <a:off x="1669485" y="3412706"/>
            <a:ext cx="934381" cy="1160188"/>
          </a:xfrm>
          <a:prstGeom prst="rect">
            <a:avLst/>
          </a:prstGeom>
        </p:spPr>
      </p:pic>
      <p:pic>
        <p:nvPicPr>
          <p:cNvPr id="31" name="Picture 30">
            <a:extLst>
              <a:ext uri="{FF2B5EF4-FFF2-40B4-BE49-F238E27FC236}">
                <a16:creationId xmlns:a16="http://schemas.microsoft.com/office/drawing/2014/main" id="{750AD9A7-22DC-9967-A4C7-37110416B521}"/>
              </a:ext>
            </a:extLst>
          </p:cNvPr>
          <p:cNvPicPr>
            <a:picLocks noChangeAspect="1"/>
          </p:cNvPicPr>
          <p:nvPr/>
        </p:nvPicPr>
        <p:blipFill>
          <a:blip r:embed="rId9"/>
          <a:stretch>
            <a:fillRect/>
          </a:stretch>
        </p:blipFill>
        <p:spPr>
          <a:xfrm>
            <a:off x="189522" y="2041822"/>
            <a:ext cx="1857282" cy="1238189"/>
          </a:xfrm>
          <a:prstGeom prst="rect">
            <a:avLst/>
          </a:prstGeom>
          <a:ln>
            <a:noFill/>
          </a:ln>
          <a:effectLst>
            <a:softEdge rad="112500"/>
          </a:effectLst>
        </p:spPr>
      </p:pic>
    </p:spTree>
    <p:extLst>
      <p:ext uri="{BB962C8B-B14F-4D97-AF65-F5344CB8AC3E}">
        <p14:creationId xmlns:p14="http://schemas.microsoft.com/office/powerpoint/2010/main" val="109857222"/>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1105</TotalTime>
  <Words>1229</Words>
  <Application>Microsoft Office PowerPoint</Application>
  <PresentationFormat>On-screen Show (4:3)</PresentationFormat>
  <Paragraphs>99</Paragraphs>
  <Slides>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vt:i4>
      </vt:variant>
    </vt:vector>
  </HeadingPairs>
  <TitlesOfParts>
    <vt:vector size="8" baseType="lpstr">
      <vt:lpstr>Arial</vt:lpstr>
      <vt:lpstr>Calibri</vt:lpstr>
      <vt:lpstr>Calibri Light</vt:lpstr>
      <vt:lpstr>Century Gothic</vt:lpstr>
      <vt:lpstr>Ink Free</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Joanne Wright</dc:creator>
  <cp:lastModifiedBy>Joanne Wright</cp:lastModifiedBy>
  <cp:revision>64</cp:revision>
  <cp:lastPrinted>2026-09-17T15:09:49Z</cp:lastPrinted>
  <dcterms:created xsi:type="dcterms:W3CDTF">2024-01-09T15:57:08Z</dcterms:created>
  <dcterms:modified xsi:type="dcterms:W3CDTF">2026-09-17T15:10:00Z</dcterms:modified>
</cp:coreProperties>
</file>