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C3FF"/>
    <a:srgbClr val="D4D4D4"/>
    <a:srgbClr val="FFC6C6"/>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p:scale>
          <a:sx n="86" d="100"/>
          <a:sy n="86" d="100"/>
        </p:scale>
        <p:origin x="13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242763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515341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310778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3635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06455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1904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5023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245194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66870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198565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27/09/2026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08336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1EEEA-543B-4859-AA4B-557D59ACEBD3}" type="datetimeFigureOut">
              <a:rPr lang="en-GB" smtClean="0"/>
              <a:t>27/09/2026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121BF2-A822-4F90-8DE4-14F652C47996}" type="slidenum">
              <a:rPr lang="en-GB" smtClean="0"/>
              <a:t>‹#›</a:t>
            </a:fld>
            <a:endParaRPr lang="en-GB" dirty="0"/>
          </a:p>
        </p:txBody>
      </p:sp>
    </p:spTree>
    <p:extLst>
      <p:ext uri="{BB962C8B-B14F-4D97-AF65-F5344CB8AC3E}">
        <p14:creationId xmlns:p14="http://schemas.microsoft.com/office/powerpoint/2010/main" val="533778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0800833E-FA62-4893-8662-3B2DA413052C}"/>
              </a:ext>
            </a:extLst>
          </p:cNvPr>
          <p:cNvGraphicFramePr>
            <a:graphicFrameLocks noGrp="1"/>
          </p:cNvGraphicFramePr>
          <p:nvPr>
            <p:extLst>
              <p:ext uri="{D42A27DB-BD31-4B8C-83A1-F6EECF244321}">
                <p14:modId xmlns:p14="http://schemas.microsoft.com/office/powerpoint/2010/main" val="1898766002"/>
              </p:ext>
            </p:extLst>
          </p:nvPr>
        </p:nvGraphicFramePr>
        <p:xfrm>
          <a:off x="106588" y="255182"/>
          <a:ext cx="4465412" cy="6547954"/>
        </p:xfrm>
        <a:graphic>
          <a:graphicData uri="http://schemas.openxmlformats.org/drawingml/2006/table">
            <a:tbl>
              <a:tblPr firstRow="1" bandRow="1">
                <a:tableStyleId>{93296810-A885-4BE3-A3E7-6D5BEEA58F35}</a:tableStyleId>
              </a:tblPr>
              <a:tblGrid>
                <a:gridCol w="891632">
                  <a:extLst>
                    <a:ext uri="{9D8B030D-6E8A-4147-A177-3AD203B41FA5}">
                      <a16:colId xmlns:a16="http://schemas.microsoft.com/office/drawing/2014/main" val="4266654745"/>
                    </a:ext>
                  </a:extLst>
                </a:gridCol>
                <a:gridCol w="3573780">
                  <a:extLst>
                    <a:ext uri="{9D8B030D-6E8A-4147-A177-3AD203B41FA5}">
                      <a16:colId xmlns:a16="http://schemas.microsoft.com/office/drawing/2014/main" val="1607891441"/>
                    </a:ext>
                  </a:extLst>
                </a:gridCol>
              </a:tblGrid>
              <a:tr h="253260">
                <a:tc gridSpan="2">
                  <a:txBody>
                    <a:bodyPr/>
                    <a:lstStyle/>
                    <a:p>
                      <a:r>
                        <a:rPr lang="en-GB" sz="1200" dirty="0">
                          <a:latin typeface="Century Gothic" panose="020B0502020202020204" pitchFamily="34" charset="0"/>
                        </a:rPr>
                        <a:t>During this term we will be learning…</a:t>
                      </a:r>
                    </a:p>
                  </a:txBody>
                  <a:tcPr marL="68580" marR="68580" marT="34290" marB="34290">
                    <a:solidFill>
                      <a:srgbClr val="FF0000"/>
                    </a:solidFill>
                  </a:tcPr>
                </a:tc>
                <a:tc hMerge="1">
                  <a:txBody>
                    <a:bodyPr/>
                    <a:lstStyle/>
                    <a:p>
                      <a:endParaRPr lang="en-GB" dirty="0"/>
                    </a:p>
                  </a:txBody>
                  <a:tcPr/>
                </a:tc>
                <a:extLst>
                  <a:ext uri="{0D108BD9-81ED-4DB2-BD59-A6C34878D82A}">
                    <a16:rowId xmlns:a16="http://schemas.microsoft.com/office/drawing/2014/main" val="3210946557"/>
                  </a:ext>
                </a:extLst>
              </a:tr>
              <a:tr h="968991">
                <a:tc>
                  <a:txBody>
                    <a:bodyPr/>
                    <a:lstStyle/>
                    <a:p>
                      <a:r>
                        <a:rPr lang="en-GB" sz="1000" b="1" dirty="0">
                          <a:latin typeface="Century Gothic" panose="020B0502020202020204" pitchFamily="34" charset="0"/>
                        </a:rPr>
                        <a:t>English</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We will start the term with The Colour Monster by Anna </a:t>
                      </a:r>
                      <a:r>
                        <a:rPr lang="en-GB" sz="700" dirty="0" err="1">
                          <a:latin typeface="Century Gothic" panose="020B0502020202020204" pitchFamily="34" charset="0"/>
                        </a:rPr>
                        <a:t>Llenas</a:t>
                      </a:r>
                      <a:r>
                        <a:rPr lang="en-GB" sz="700" dirty="0">
                          <a:latin typeface="Century Gothic" panose="020B0502020202020204" pitchFamily="34" charset="0"/>
                        </a:rPr>
                        <a:t>. We will be writing labels, captions and character descriptions. We will move onto </a:t>
                      </a:r>
                      <a:r>
                        <a:rPr lang="en-GB" sz="700" dirty="0" err="1">
                          <a:latin typeface="Century Gothic" panose="020B0502020202020204" pitchFamily="34" charset="0"/>
                        </a:rPr>
                        <a:t>Monstersaurus</a:t>
                      </a:r>
                      <a:r>
                        <a:rPr lang="en-GB" sz="700" dirty="0">
                          <a:latin typeface="Century Gothic" panose="020B0502020202020204" pitchFamily="34" charset="0"/>
                        </a:rPr>
                        <a:t> by Claire Freedman, which we will use for character descriptions and recipes. Moving on we will be reading Cave Baby by Julia Donaldson where we will be exploring narrative re-telling, labels/captions,  posters and informal letters, as well as drama and oral sentence structure. </a:t>
                      </a:r>
                    </a:p>
                    <a:p>
                      <a:pPr algn="just"/>
                      <a:r>
                        <a:rPr lang="en-GB" sz="700" dirty="0">
                          <a:latin typeface="Century Gothic" panose="020B0502020202020204" pitchFamily="34" charset="0"/>
                        </a:rPr>
                        <a:t>Pumpkin Soup will be our Autumn based text where will create our own poems.</a:t>
                      </a:r>
                    </a:p>
                    <a:p>
                      <a:pPr algn="just"/>
                      <a:r>
                        <a:rPr lang="en-GB" sz="700" dirty="0">
                          <a:latin typeface="Century Gothic" panose="020B0502020202020204" pitchFamily="34" charset="0"/>
                        </a:rPr>
                        <a:t>In the second half of the term we will be reading Dear Earth by Isabel Otter where we will be producing informative leaflets, persuasive speeches and letters. This will lead us onto the book We are Water Protectors by Carole Lindstrom where we will write non-chronological reports, list poems and character descriptions.</a:t>
                      </a:r>
                    </a:p>
                  </a:txBody>
                  <a:tcPr marL="68580" marR="68580" marT="34290" marB="34290">
                    <a:solidFill>
                      <a:schemeClr val="accent5">
                        <a:lumMod val="20000"/>
                        <a:lumOff val="80000"/>
                      </a:schemeClr>
                    </a:solidFill>
                  </a:tcPr>
                </a:tc>
                <a:extLst>
                  <a:ext uri="{0D108BD9-81ED-4DB2-BD59-A6C34878D82A}">
                    <a16:rowId xmlns:a16="http://schemas.microsoft.com/office/drawing/2014/main" val="2582380620"/>
                  </a:ext>
                </a:extLst>
              </a:tr>
              <a:tr h="529167">
                <a:tc>
                  <a:txBody>
                    <a:bodyPr/>
                    <a:lstStyle/>
                    <a:p>
                      <a:r>
                        <a:rPr lang="en-GB" sz="1000" b="1" dirty="0">
                          <a:latin typeface="Century Gothic" panose="020B0502020202020204" pitchFamily="34" charset="0"/>
                        </a:rPr>
                        <a:t>Maths </a:t>
                      </a:r>
                    </a:p>
                  </a:txBody>
                  <a:tcPr marL="68580" marR="68580" marT="34290" marB="34290">
                    <a:solidFill>
                      <a:schemeClr val="accent1">
                        <a:lumMod val="40000"/>
                        <a:lumOff val="60000"/>
                      </a:schemeClr>
                    </a:solidFill>
                  </a:tcPr>
                </a:tc>
                <a:tc>
                  <a:txBody>
                    <a:bodyPr/>
                    <a:lstStyle/>
                    <a:p>
                      <a:pPr algn="just"/>
                      <a:r>
                        <a:rPr lang="en-GB" sz="700" b="1" dirty="0">
                          <a:latin typeface="Century Gothic" panose="020B0502020202020204" pitchFamily="34" charset="0"/>
                        </a:rPr>
                        <a:t>Year 1 </a:t>
                      </a:r>
                      <a:r>
                        <a:rPr lang="en-GB" sz="700" dirty="0">
                          <a:latin typeface="Century Gothic" panose="020B0502020202020204" pitchFamily="34" charset="0"/>
                        </a:rPr>
                        <a:t>– Children will complete units of work on Place value (within 10), addition and subtraction, and shape.</a:t>
                      </a:r>
                    </a:p>
                    <a:p>
                      <a:pPr algn="just"/>
                      <a:r>
                        <a:rPr lang="en-GB" sz="700" b="1" dirty="0">
                          <a:latin typeface="Century Gothic" panose="020B0502020202020204" pitchFamily="34" charset="0"/>
                        </a:rPr>
                        <a:t>Year 2 </a:t>
                      </a:r>
                      <a:r>
                        <a:rPr lang="en-GB" sz="700" dirty="0">
                          <a:latin typeface="Century Gothic" panose="020B0502020202020204" pitchFamily="34" charset="0"/>
                        </a:rPr>
                        <a:t>– Children will complete units of work on Place value, addition and subtraction and shape. </a:t>
                      </a:r>
                    </a:p>
                  </a:txBody>
                  <a:tcPr marL="68580" marR="68580" marT="34290" marB="34290">
                    <a:solidFill>
                      <a:schemeClr val="accent1">
                        <a:lumMod val="40000"/>
                        <a:lumOff val="60000"/>
                      </a:schemeClr>
                    </a:solidFill>
                  </a:tcPr>
                </a:tc>
                <a:extLst>
                  <a:ext uri="{0D108BD9-81ED-4DB2-BD59-A6C34878D82A}">
                    <a16:rowId xmlns:a16="http://schemas.microsoft.com/office/drawing/2014/main" val="2288664716"/>
                  </a:ext>
                </a:extLst>
              </a:tr>
              <a:tr h="381404">
                <a:tc>
                  <a:txBody>
                    <a:bodyPr/>
                    <a:lstStyle/>
                    <a:p>
                      <a:r>
                        <a:rPr lang="en-GB" sz="1000" b="1" dirty="0">
                          <a:latin typeface="Century Gothic" panose="020B0502020202020204" pitchFamily="34" charset="0"/>
                        </a:rPr>
                        <a:t>History</a:t>
                      </a:r>
                    </a:p>
                  </a:txBody>
                  <a:tcPr marL="68580" marR="68580" marT="34290" marB="34290">
                    <a:solidFill>
                      <a:schemeClr val="accent5">
                        <a:lumMod val="20000"/>
                        <a:lumOff val="80000"/>
                      </a:schemeClr>
                    </a:solidFill>
                  </a:tcPr>
                </a:tc>
                <a:tc>
                  <a:txBody>
                    <a:bodyPr/>
                    <a:lstStyle/>
                    <a:p>
                      <a:pPr algn="just"/>
                      <a:r>
                        <a:rPr lang="en-GB" sz="700" b="0" dirty="0">
                          <a:latin typeface="Century Gothic" panose="020B0502020202020204" pitchFamily="34" charset="0"/>
                        </a:rPr>
                        <a:t>This term in History, we will be learning about the past and how we know about it. We will explore timelines and learn how to put events in the correct order, as well as thinking about how people and their lives change over time. The children will compare life today with life in the past, looking at what has changed and what has stayed the same. </a:t>
                      </a:r>
                      <a:endParaRPr lang="en-GB" sz="600" b="0" dirty="0">
                        <a:latin typeface="Century Gothic" panose="020B0502020202020204" pitchFamily="34" charset="0"/>
                      </a:endParaRPr>
                    </a:p>
                  </a:txBody>
                  <a:tcPr marL="68580" marR="68580" marT="34290" marB="34290">
                    <a:solidFill>
                      <a:schemeClr val="accent5">
                        <a:lumMod val="20000"/>
                        <a:lumOff val="80000"/>
                      </a:schemeClr>
                    </a:solidFill>
                  </a:tcPr>
                </a:tc>
                <a:extLst>
                  <a:ext uri="{0D108BD9-81ED-4DB2-BD59-A6C34878D82A}">
                    <a16:rowId xmlns:a16="http://schemas.microsoft.com/office/drawing/2014/main" val="321662687"/>
                  </a:ext>
                </a:extLst>
              </a:tr>
              <a:tr h="335280">
                <a:tc>
                  <a:txBody>
                    <a:bodyPr/>
                    <a:lstStyle/>
                    <a:p>
                      <a:r>
                        <a:rPr lang="en-GB" sz="1000" b="1" dirty="0">
                          <a:latin typeface="Century Gothic" panose="020B0502020202020204" pitchFamily="34" charset="0"/>
                        </a:rPr>
                        <a:t>Geography</a:t>
                      </a:r>
                    </a:p>
                  </a:txBody>
                  <a:tcPr marL="68580" marR="68580" marT="34290" marB="34290">
                    <a:solidFill>
                      <a:schemeClr val="accent1">
                        <a:lumMod val="40000"/>
                        <a:lumOff val="60000"/>
                      </a:schemeClr>
                    </a:solidFill>
                  </a:tcPr>
                </a:tc>
                <a:tc>
                  <a:txBody>
                    <a:bodyPr/>
                    <a:lstStyle/>
                    <a:p>
                      <a:pPr algn="just"/>
                      <a:r>
                        <a:rPr lang="en-GB" sz="700" b="0" dirty="0">
                          <a:latin typeface="Century Gothic" panose="020B0502020202020204" pitchFamily="34" charset="0"/>
                        </a:rPr>
                        <a:t>This term in Geography, we will be developing our map and geographical skills. The children will learn to locate the seven continents and five oceans of the world and identify the four countries and capital cities of the UK. We will explore the human and physical features of cities and our local area, including rivers, and use maps, atlases, globes and aerial photographs to investigate places. </a:t>
                      </a:r>
                      <a:endParaRPr lang="en-GB" sz="600" b="0" dirty="0">
                        <a:latin typeface="Century Gothic" panose="020B0502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135968489"/>
                  </a:ext>
                </a:extLst>
              </a:tr>
              <a:tr h="283800">
                <a:tc>
                  <a:txBody>
                    <a:bodyPr/>
                    <a:lstStyle/>
                    <a:p>
                      <a:r>
                        <a:rPr lang="en-GB" sz="1000" b="1" dirty="0">
                          <a:latin typeface="Century Gothic" panose="020B0502020202020204" pitchFamily="34" charset="0"/>
                        </a:rPr>
                        <a:t>RE</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Why are sacred texts so important to people of faith? We will be looking at different Holy texts and exploring why they are special. </a:t>
                      </a:r>
                    </a:p>
                  </a:txBody>
                  <a:tcPr marL="68580" marR="68580" marT="34290" marB="34290">
                    <a:solidFill>
                      <a:schemeClr val="accent5">
                        <a:lumMod val="20000"/>
                        <a:lumOff val="80000"/>
                      </a:schemeClr>
                    </a:solidFill>
                  </a:tcPr>
                </a:tc>
                <a:extLst>
                  <a:ext uri="{0D108BD9-81ED-4DB2-BD59-A6C34878D82A}">
                    <a16:rowId xmlns:a16="http://schemas.microsoft.com/office/drawing/2014/main" val="1810117893"/>
                  </a:ext>
                </a:extLst>
              </a:tr>
              <a:tr h="396534">
                <a:tc>
                  <a:txBody>
                    <a:bodyPr/>
                    <a:lstStyle/>
                    <a:p>
                      <a:r>
                        <a:rPr lang="en-GB" sz="1000" b="1" dirty="0">
                          <a:latin typeface="Century Gothic" panose="020B0502020202020204" pitchFamily="34" charset="0"/>
                        </a:rPr>
                        <a:t>Art and Design</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This term in Art, we will be exploring </a:t>
                      </a:r>
                      <a:r>
                        <a:rPr lang="en-GB" sz="700" b="1" dirty="0">
                          <a:latin typeface="Century Gothic" panose="020B0502020202020204" pitchFamily="34" charset="0"/>
                        </a:rPr>
                        <a:t>sculpture and 3D artwork</a:t>
                      </a:r>
                      <a:r>
                        <a:rPr lang="en-GB" sz="700" dirty="0">
                          <a:latin typeface="Century Gothic" panose="020B0502020202020204" pitchFamily="34" charset="0"/>
                        </a:rPr>
                        <a:t>. The children will learn how to roll, shape and join paper to create interesting 3D forms, making their own </a:t>
                      </a:r>
                      <a:r>
                        <a:rPr lang="en-GB" sz="700" b="1" dirty="0">
                          <a:latin typeface="Century Gothic" panose="020B0502020202020204" pitchFamily="34" charset="0"/>
                        </a:rPr>
                        <a:t>‘Tree of Life’ sculptures</a:t>
                      </a:r>
                      <a:r>
                        <a:rPr lang="en-GB" sz="700" dirty="0">
                          <a:latin typeface="Century Gothic" panose="020B0502020202020204" pitchFamily="34" charset="0"/>
                        </a:rPr>
                        <a:t>. They will experiment with arranging, overlapping and decorating paper shapes to add detail and interest, while developing their confidence in making creative choices.</a:t>
                      </a:r>
                      <a:endParaRPr lang="en-GB" sz="600" dirty="0">
                        <a:latin typeface="Century Gothic" panose="020B0502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950133938"/>
                  </a:ext>
                </a:extLst>
              </a:tr>
              <a:tr h="297841">
                <a:tc>
                  <a:txBody>
                    <a:bodyPr/>
                    <a:lstStyle/>
                    <a:p>
                      <a:r>
                        <a:rPr lang="en-GB" sz="1000" b="1" dirty="0">
                          <a:latin typeface="Century Gothic" panose="020B0502020202020204" pitchFamily="34" charset="0"/>
                        </a:rPr>
                        <a:t>DT</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Textiles - </a:t>
                      </a:r>
                      <a:r>
                        <a:rPr lang="en-GB" sz="700" b="0" i="0" kern="1200" dirty="0">
                          <a:solidFill>
                            <a:schemeClr val="dk1"/>
                          </a:solidFill>
                          <a:effectLst/>
                          <a:latin typeface="Century Gothic" panose="020B0502020202020204" pitchFamily="34" charset="0"/>
                          <a:ea typeface="+mn-ea"/>
                          <a:cs typeface="+mn-cs"/>
                        </a:rPr>
                        <a:t>Developing textile skills to design and create hand puppets based on characters from a well-known fairy tale.</a:t>
                      </a:r>
                      <a:endParaRPr lang="en-GB" sz="700" dirty="0">
                        <a:latin typeface="Century Gothic" panose="020B0502020202020204" pitchFamily="34" charset="0"/>
                      </a:endParaRPr>
                    </a:p>
                  </a:txBody>
                  <a:tcPr marL="68580" marR="68580" marT="34290" marB="34290">
                    <a:solidFill>
                      <a:schemeClr val="accent5">
                        <a:lumMod val="20000"/>
                        <a:lumOff val="80000"/>
                      </a:schemeClr>
                    </a:solidFill>
                  </a:tcPr>
                </a:tc>
                <a:extLst>
                  <a:ext uri="{0D108BD9-81ED-4DB2-BD59-A6C34878D82A}">
                    <a16:rowId xmlns:a16="http://schemas.microsoft.com/office/drawing/2014/main" val="960763905"/>
                  </a:ext>
                </a:extLst>
              </a:tr>
              <a:tr h="510540">
                <a:tc>
                  <a:txBody>
                    <a:bodyPr/>
                    <a:lstStyle/>
                    <a:p>
                      <a:r>
                        <a:rPr lang="en-GB" sz="1000" b="1" dirty="0">
                          <a:latin typeface="Century Gothic" panose="020B0502020202020204" pitchFamily="34" charset="0"/>
                        </a:rPr>
                        <a:t>Science</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This term in Science, we will be learning about </a:t>
                      </a:r>
                      <a:r>
                        <a:rPr lang="en-GB" sz="700" b="1" dirty="0">
                          <a:latin typeface="Century Gothic" panose="020B0502020202020204" pitchFamily="34" charset="0"/>
                        </a:rPr>
                        <a:t>our bodies and our five senses</a:t>
                      </a:r>
                      <a:r>
                        <a:rPr lang="en-GB" sz="700" dirty="0">
                          <a:latin typeface="Century Gothic" panose="020B0502020202020204" pitchFamily="34" charset="0"/>
                        </a:rPr>
                        <a:t>. The children will identify and label different parts of the human body and learn which body parts are linked to each of our senses. In the second half of the term we will be learning about everyday materials. We will also be exploring signs of Autumn.</a:t>
                      </a:r>
                      <a:endParaRPr lang="en-GB" sz="600" dirty="0">
                        <a:latin typeface="Century Gothic" panose="020B0502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2214638911"/>
                  </a:ext>
                </a:extLst>
              </a:tr>
              <a:tr h="270532">
                <a:tc>
                  <a:txBody>
                    <a:bodyPr/>
                    <a:lstStyle/>
                    <a:p>
                      <a:r>
                        <a:rPr lang="en-GB" sz="1000" b="1" dirty="0">
                          <a:latin typeface="Century Gothic" panose="020B0502020202020204" pitchFamily="34" charset="0"/>
                        </a:rPr>
                        <a:t>Computing</a:t>
                      </a:r>
                    </a:p>
                  </a:txBody>
                  <a:tcPr marL="68580" marR="68580" marT="34290" marB="34290">
                    <a:solidFill>
                      <a:schemeClr val="accent5">
                        <a:lumMod val="20000"/>
                        <a:lumOff val="80000"/>
                      </a:schemeClr>
                    </a:solidFill>
                  </a:tcPr>
                </a:tc>
                <a:tc>
                  <a:txBody>
                    <a:bodyPr/>
                    <a:lstStyle/>
                    <a:p>
                      <a:pPr algn="just"/>
                      <a:r>
                        <a:rPr lang="en-GB" sz="700" dirty="0">
                          <a:latin typeface="Century Gothic" panose="020B0502020202020204" pitchFamily="34" charset="0"/>
                        </a:rPr>
                        <a:t>Programming: </a:t>
                      </a:r>
                      <a:r>
                        <a:rPr lang="en-GB" sz="700" dirty="0" err="1">
                          <a:latin typeface="Century Gothic" panose="020B0502020202020204" pitchFamily="34" charset="0"/>
                        </a:rPr>
                        <a:t>Beebots</a:t>
                      </a:r>
                      <a:r>
                        <a:rPr lang="en-GB" sz="700" dirty="0">
                          <a:latin typeface="Century Gothic" panose="020B0502020202020204" pitchFamily="34" charset="0"/>
                        </a:rPr>
                        <a:t>.</a:t>
                      </a:r>
                    </a:p>
                    <a:p>
                      <a:pPr algn="just"/>
                      <a:r>
                        <a:rPr lang="en-GB" sz="700" dirty="0">
                          <a:latin typeface="Century Gothic" panose="020B0502020202020204" pitchFamily="34" charset="0"/>
                        </a:rPr>
                        <a:t>Creating Media: Digital </a:t>
                      </a:r>
                      <a:r>
                        <a:rPr lang="en-GB" sz="700" dirty="0" err="1">
                          <a:latin typeface="Century Gothic" panose="020B0502020202020204" pitchFamily="34" charset="0"/>
                        </a:rPr>
                        <a:t>imigery</a:t>
                      </a:r>
                      <a:r>
                        <a:rPr lang="en-GB" sz="700" dirty="0">
                          <a:latin typeface="Century Gothic" panose="020B0502020202020204" pitchFamily="34" charset="0"/>
                        </a:rPr>
                        <a:t> .</a:t>
                      </a:r>
                    </a:p>
                  </a:txBody>
                  <a:tcPr marL="68580" marR="68580" marT="34290" marB="34290">
                    <a:solidFill>
                      <a:schemeClr val="accent5">
                        <a:lumMod val="20000"/>
                        <a:lumOff val="80000"/>
                      </a:schemeClr>
                    </a:solidFill>
                  </a:tcPr>
                </a:tc>
                <a:extLst>
                  <a:ext uri="{0D108BD9-81ED-4DB2-BD59-A6C34878D82A}">
                    <a16:rowId xmlns:a16="http://schemas.microsoft.com/office/drawing/2014/main" val="2674624449"/>
                  </a:ext>
                </a:extLst>
              </a:tr>
              <a:tr h="293370">
                <a:tc>
                  <a:txBody>
                    <a:bodyPr/>
                    <a:lstStyle/>
                    <a:p>
                      <a:r>
                        <a:rPr lang="en-GB" sz="1000" b="1" dirty="0">
                          <a:latin typeface="Century Gothic" panose="020B0502020202020204" pitchFamily="34" charset="0"/>
                        </a:rPr>
                        <a:t>Music</a:t>
                      </a:r>
                    </a:p>
                  </a:txBody>
                  <a:tcPr marL="68580" marR="68580" marT="34290" marB="34290">
                    <a:solidFill>
                      <a:schemeClr val="accent1">
                        <a:lumMod val="40000"/>
                        <a:lumOff val="60000"/>
                      </a:schemeClr>
                    </a:solidFill>
                  </a:tcPr>
                </a:tc>
                <a:tc>
                  <a:txBody>
                    <a:bodyPr/>
                    <a:lstStyle/>
                    <a:p>
                      <a:pPr algn="just"/>
                      <a:r>
                        <a:rPr lang="en-GB" sz="700" dirty="0">
                          <a:latin typeface="Century Gothic" panose="020B0502020202020204" pitchFamily="34" charset="0"/>
                        </a:rPr>
                        <a:t>My Favourite Things; Keeping the Pulse- </a:t>
                      </a:r>
                      <a:r>
                        <a:rPr lang="en-GB" sz="700" b="0" i="0" kern="1200" dirty="0">
                          <a:solidFill>
                            <a:schemeClr val="dk1"/>
                          </a:solidFill>
                          <a:effectLst/>
                          <a:latin typeface="Century Gothic" panose="020B0502020202020204" pitchFamily="34" charset="0"/>
                          <a:ea typeface="+mn-ea"/>
                          <a:cs typeface="+mn-cs"/>
                        </a:rPr>
                        <a:t>In this unit, the children will explore keeping the pulse together through music and movement, by exploring their favourite things</a:t>
                      </a:r>
                      <a:endParaRPr lang="en-GB" sz="800" dirty="0">
                        <a:latin typeface="Century Gothic" panose="020B0502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val="3765277871"/>
                  </a:ext>
                </a:extLst>
              </a:tr>
              <a:tr h="270532">
                <a:tc>
                  <a:txBody>
                    <a:bodyPr/>
                    <a:lstStyle/>
                    <a:p>
                      <a:r>
                        <a:rPr lang="en-GB" sz="1000" b="1" dirty="0">
                          <a:latin typeface="Century Gothic" panose="020B0502020202020204" pitchFamily="34" charset="0"/>
                        </a:rPr>
                        <a:t>PE</a:t>
                      </a:r>
                    </a:p>
                  </a:txBody>
                  <a:tcPr marL="68580" marR="68580" marT="34290" marB="34290">
                    <a:solidFill>
                      <a:schemeClr val="accent5">
                        <a:lumMod val="20000"/>
                        <a:lumOff val="80000"/>
                      </a:schemeClr>
                    </a:solidFill>
                  </a:tcPr>
                </a:tc>
                <a:tc>
                  <a:txBody>
                    <a:bodyPr/>
                    <a:lstStyle/>
                    <a:p>
                      <a:pPr algn="just"/>
                      <a:r>
                        <a:rPr lang="en-GB" sz="700" dirty="0" err="1">
                          <a:latin typeface="Century Gothic" panose="020B0502020202020204" pitchFamily="34" charset="0"/>
                        </a:rPr>
                        <a:t>Fundemental</a:t>
                      </a:r>
                      <a:r>
                        <a:rPr lang="en-GB" sz="700" dirty="0">
                          <a:latin typeface="Century Gothic" panose="020B0502020202020204" pitchFamily="34" charset="0"/>
                        </a:rPr>
                        <a:t> Skills including under arm throwing.</a:t>
                      </a:r>
                    </a:p>
                  </a:txBody>
                  <a:tcPr marL="68580" marR="68580" marT="34290" marB="34290">
                    <a:solidFill>
                      <a:schemeClr val="accent5">
                        <a:lumMod val="20000"/>
                        <a:lumOff val="80000"/>
                      </a:schemeClr>
                    </a:solidFill>
                  </a:tcPr>
                </a:tc>
                <a:extLst>
                  <a:ext uri="{0D108BD9-81ED-4DB2-BD59-A6C34878D82A}">
                    <a16:rowId xmlns:a16="http://schemas.microsoft.com/office/drawing/2014/main" val="2120493299"/>
                  </a:ext>
                </a:extLst>
              </a:tr>
              <a:tr h="486134">
                <a:tc>
                  <a:txBody>
                    <a:bodyPr/>
                    <a:lstStyle/>
                    <a:p>
                      <a:r>
                        <a:rPr lang="en-GB" sz="1000" b="1" dirty="0">
                          <a:latin typeface="Century Gothic" panose="020B0502020202020204" pitchFamily="34" charset="0"/>
                        </a:rPr>
                        <a:t>PSHE</a:t>
                      </a:r>
                    </a:p>
                  </a:txBody>
                  <a:tcPr marL="68580" marR="68580" marT="34290" marB="34290">
                    <a:solidFill>
                      <a:schemeClr val="accent5">
                        <a:lumMod val="20000"/>
                        <a:lumOff val="80000"/>
                      </a:schemeClr>
                    </a:solidFill>
                  </a:tcPr>
                </a:tc>
                <a:tc>
                  <a:txBody>
                    <a:bodyPr/>
                    <a:lstStyle/>
                    <a:p>
                      <a:pPr algn="just"/>
                      <a:r>
                        <a:rPr lang="en-GB" sz="700" b="0" i="0" kern="1200" dirty="0">
                          <a:solidFill>
                            <a:schemeClr val="dk1"/>
                          </a:solidFill>
                          <a:effectLst/>
                          <a:latin typeface="Century Gothic" panose="020B0502020202020204" pitchFamily="34" charset="0"/>
                          <a:ea typeface="+mn-ea"/>
                          <a:cs typeface="+mn-cs"/>
                        </a:rPr>
                        <a:t>Identifying what makes them and others special. We will learn how friends, family and classmates can help and support each other.</a:t>
                      </a:r>
                      <a:endParaRPr lang="en-GB" sz="700" dirty="0">
                        <a:latin typeface="Century Gothic" panose="020B0502020202020204" pitchFamily="34" charset="0"/>
                      </a:endParaRPr>
                    </a:p>
                  </a:txBody>
                  <a:tcPr marL="68580" marR="68580" marT="34290" marB="34290">
                    <a:solidFill>
                      <a:schemeClr val="accent5">
                        <a:lumMod val="20000"/>
                        <a:lumOff val="80000"/>
                      </a:schemeClr>
                    </a:solidFill>
                  </a:tcPr>
                </a:tc>
                <a:extLst>
                  <a:ext uri="{0D108BD9-81ED-4DB2-BD59-A6C34878D82A}">
                    <a16:rowId xmlns:a16="http://schemas.microsoft.com/office/drawing/2014/main" val="4022243910"/>
                  </a:ext>
                </a:extLst>
              </a:tr>
            </a:tbl>
          </a:graphicData>
        </a:graphic>
      </p:graphicFrame>
      <p:sp>
        <p:nvSpPr>
          <p:cNvPr id="4" name="TextBox 3">
            <a:extLst>
              <a:ext uri="{FF2B5EF4-FFF2-40B4-BE49-F238E27FC236}">
                <a16:creationId xmlns:a16="http://schemas.microsoft.com/office/drawing/2014/main" id="{1B591439-4861-4F90-B892-91E82850EC5F}"/>
              </a:ext>
            </a:extLst>
          </p:cNvPr>
          <p:cNvSpPr txBox="1"/>
          <p:nvPr/>
        </p:nvSpPr>
        <p:spPr>
          <a:xfrm>
            <a:off x="4758491" y="255182"/>
            <a:ext cx="4203203" cy="2946961"/>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rPr>
              <a:t>How can you help your child at home? </a:t>
            </a:r>
          </a:p>
          <a:p>
            <a:pPr algn="ctr"/>
            <a:endParaRPr lang="en-GB" sz="1100" b="1" dirty="0">
              <a:latin typeface="Century Gothic" panose="020B0502020202020204" pitchFamily="34" charset="0"/>
            </a:endParaRPr>
          </a:p>
          <a:p>
            <a:pPr algn="ctr"/>
            <a:r>
              <a:rPr lang="en-GB" sz="1100" dirty="0">
                <a:latin typeface="Century Gothic" panose="020B0502020202020204" pitchFamily="34" charset="0"/>
              </a:rPr>
              <a:t>We work hard in class to teach children the skills they require to succeed in reading through discreet phonics lessons and shared whole class reading. </a:t>
            </a:r>
            <a:r>
              <a:rPr lang="en-GB" sz="1100" b="1" dirty="0">
                <a:latin typeface="Century Gothic" panose="020B0502020202020204" pitchFamily="34" charset="0"/>
              </a:rPr>
              <a:t>Home reading</a:t>
            </a:r>
            <a:r>
              <a:rPr lang="en-GB" sz="1100" dirty="0">
                <a:latin typeface="Century Gothic" panose="020B0502020202020204" pitchFamily="34" charset="0"/>
              </a:rPr>
              <a:t> is a way for children to practise and consolidate the skills they have been taught. We expect children to read at home at least three times a week to support these skills and develop their comprehension skills and vocabulary. Talking to your child about what they are reading and asking them questions is the best way to expand their vocabulary and develop comprehension skills. </a:t>
            </a:r>
          </a:p>
          <a:p>
            <a:pPr algn="ctr"/>
            <a:r>
              <a:rPr lang="en-GB" sz="1100" dirty="0">
                <a:latin typeface="Century Gothic" panose="020B0502020202020204" pitchFamily="34" charset="0"/>
              </a:rPr>
              <a:t>Year 2 have started spellings on </a:t>
            </a:r>
            <a:r>
              <a:rPr lang="en-GB" sz="1100" b="1" dirty="0">
                <a:latin typeface="Century Gothic" panose="020B0502020202020204" pitchFamily="34" charset="0"/>
              </a:rPr>
              <a:t>Spelling Shed, </a:t>
            </a:r>
            <a:r>
              <a:rPr lang="en-GB" sz="1100" dirty="0">
                <a:latin typeface="Century Gothic" panose="020B0502020202020204" pitchFamily="34" charset="0"/>
              </a:rPr>
              <a:t>so please help your child by testing them on the words they are learning to spell and ensuring they understand the meaning of the words.</a:t>
            </a:r>
          </a:p>
          <a:p>
            <a:pPr algn="ctr"/>
            <a:r>
              <a:rPr lang="en-GB" sz="1100" dirty="0">
                <a:latin typeface="Century Gothic" panose="020B0502020202020204" pitchFamily="34" charset="0"/>
              </a:rPr>
              <a:t>Year 1 children will be given spellings after Christmas. </a:t>
            </a:r>
          </a:p>
        </p:txBody>
      </p:sp>
      <p:sp>
        <p:nvSpPr>
          <p:cNvPr id="5" name="TextBox 4">
            <a:extLst>
              <a:ext uri="{FF2B5EF4-FFF2-40B4-BE49-F238E27FC236}">
                <a16:creationId xmlns:a16="http://schemas.microsoft.com/office/drawing/2014/main" id="{3880DAFB-8001-4F8E-9596-A575993A7E4C}"/>
              </a:ext>
            </a:extLst>
          </p:cNvPr>
          <p:cNvSpPr txBox="1"/>
          <p:nvPr/>
        </p:nvSpPr>
        <p:spPr>
          <a:xfrm>
            <a:off x="4741363" y="3338856"/>
            <a:ext cx="4203203" cy="915635"/>
          </a:xfrm>
          <a:prstGeom prst="rect">
            <a:avLst/>
          </a:prstGeom>
          <a:noFill/>
          <a:ln w="28575">
            <a:solidFill>
              <a:srgbClr val="7030A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cs typeface="Calibri" panose="020F0502020204030204"/>
              </a:rPr>
              <a:t>Key Information for this term.</a:t>
            </a:r>
            <a:r>
              <a:rPr lang="en-GB" sz="1100" dirty="0">
                <a:latin typeface="Century Gothic" panose="020B0502020202020204" pitchFamily="34" charset="0"/>
                <a:cs typeface="Calibri" panose="020F0502020204030204"/>
              </a:rPr>
              <a:t> </a:t>
            </a:r>
          </a:p>
          <a:p>
            <a:pPr algn="ctr"/>
            <a:r>
              <a:rPr lang="en-GB" sz="1100" dirty="0">
                <a:latin typeface="Century Gothic" panose="020B0502020202020204" pitchFamily="34" charset="0"/>
                <a:cs typeface="Calibri" panose="020F0502020204030204"/>
              </a:rPr>
              <a:t>PE is on Wednesday.</a:t>
            </a:r>
          </a:p>
          <a:p>
            <a:pPr algn="ctr"/>
            <a:r>
              <a:rPr lang="en-GB" sz="1100" dirty="0">
                <a:latin typeface="Century Gothic" panose="020B0502020202020204" pitchFamily="34" charset="0"/>
                <a:cs typeface="Calibri" panose="020F0502020204030204"/>
              </a:rPr>
              <a:t>Forest Schools is on a Thursday.</a:t>
            </a:r>
          </a:p>
          <a:p>
            <a:pPr algn="ctr"/>
            <a:r>
              <a:rPr lang="en-GB" sz="1100" dirty="0">
                <a:latin typeface="Century Gothic" panose="020B0502020202020204" pitchFamily="34" charset="0"/>
                <a:cs typeface="Calibri" panose="020F0502020204030204"/>
              </a:rPr>
              <a:t>Spelling homework is given on a Friday for a test the following Friday.</a:t>
            </a:r>
          </a:p>
        </p:txBody>
      </p:sp>
      <p:sp>
        <p:nvSpPr>
          <p:cNvPr id="6" name="TextBox 5">
            <a:extLst>
              <a:ext uri="{FF2B5EF4-FFF2-40B4-BE49-F238E27FC236}">
                <a16:creationId xmlns:a16="http://schemas.microsoft.com/office/drawing/2014/main" id="{EEE54EEE-BCCF-444F-8442-C15295C3A9A7}"/>
              </a:ext>
            </a:extLst>
          </p:cNvPr>
          <p:cNvSpPr txBox="1"/>
          <p:nvPr/>
        </p:nvSpPr>
        <p:spPr>
          <a:xfrm>
            <a:off x="4741363" y="4391204"/>
            <a:ext cx="1260729" cy="623248"/>
          </a:xfrm>
          <a:prstGeom prst="rect">
            <a:avLst/>
          </a:prstGeom>
          <a:noFill/>
          <a:ln w="28575">
            <a:solidFill>
              <a:srgbClr val="FF0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What are we reading this term?</a:t>
            </a:r>
            <a:endParaRPr lang="en-GB" sz="1200" b="1" dirty="0">
              <a:solidFill>
                <a:srgbClr val="7030A0"/>
              </a:solidFill>
              <a:latin typeface="Century Gothic"/>
            </a:endParaRPr>
          </a:p>
        </p:txBody>
      </p:sp>
      <p:pic>
        <p:nvPicPr>
          <p:cNvPr id="10" name="Picture 9">
            <a:extLst>
              <a:ext uri="{FF2B5EF4-FFF2-40B4-BE49-F238E27FC236}">
                <a16:creationId xmlns:a16="http://schemas.microsoft.com/office/drawing/2014/main" id="{7C46755D-14EA-43ED-8684-45D8BA15D1D3}"/>
              </a:ext>
            </a:extLst>
          </p:cNvPr>
          <p:cNvPicPr>
            <a:picLocks noChangeAspect="1"/>
          </p:cNvPicPr>
          <p:nvPr/>
        </p:nvPicPr>
        <p:blipFill>
          <a:blip r:embed="rId2"/>
          <a:stretch>
            <a:fillRect/>
          </a:stretch>
        </p:blipFill>
        <p:spPr>
          <a:xfrm>
            <a:off x="4675611" y="5085905"/>
            <a:ext cx="1395030" cy="1612727"/>
          </a:xfrm>
          <a:prstGeom prst="rect">
            <a:avLst/>
          </a:prstGeom>
        </p:spPr>
      </p:pic>
      <p:pic>
        <p:nvPicPr>
          <p:cNvPr id="13" name="Picture 12">
            <a:extLst>
              <a:ext uri="{FF2B5EF4-FFF2-40B4-BE49-F238E27FC236}">
                <a16:creationId xmlns:a16="http://schemas.microsoft.com/office/drawing/2014/main" id="{6D25EF71-264D-4DAF-B346-C01351009661}"/>
              </a:ext>
            </a:extLst>
          </p:cNvPr>
          <p:cNvPicPr>
            <a:picLocks noChangeAspect="1"/>
          </p:cNvPicPr>
          <p:nvPr/>
        </p:nvPicPr>
        <p:blipFill>
          <a:blip r:embed="rId3"/>
          <a:stretch>
            <a:fillRect/>
          </a:stretch>
        </p:blipFill>
        <p:spPr>
          <a:xfrm>
            <a:off x="6171456" y="5080882"/>
            <a:ext cx="1232572" cy="1617750"/>
          </a:xfrm>
          <a:prstGeom prst="rect">
            <a:avLst/>
          </a:prstGeom>
        </p:spPr>
      </p:pic>
      <p:pic>
        <p:nvPicPr>
          <p:cNvPr id="17" name="Picture 16">
            <a:extLst>
              <a:ext uri="{FF2B5EF4-FFF2-40B4-BE49-F238E27FC236}">
                <a16:creationId xmlns:a16="http://schemas.microsoft.com/office/drawing/2014/main" id="{266267FE-7697-4C25-BB7F-3D6C6FBE6600}"/>
              </a:ext>
            </a:extLst>
          </p:cNvPr>
          <p:cNvPicPr>
            <a:picLocks noChangeAspect="1"/>
          </p:cNvPicPr>
          <p:nvPr/>
        </p:nvPicPr>
        <p:blipFill>
          <a:blip r:embed="rId4"/>
          <a:stretch>
            <a:fillRect/>
          </a:stretch>
        </p:blipFill>
        <p:spPr>
          <a:xfrm>
            <a:off x="7504843" y="5548637"/>
            <a:ext cx="1333055" cy="1149995"/>
          </a:xfrm>
          <a:prstGeom prst="rect">
            <a:avLst/>
          </a:prstGeom>
        </p:spPr>
      </p:pic>
    </p:spTree>
    <p:extLst>
      <p:ext uri="{BB962C8B-B14F-4D97-AF65-F5344CB8AC3E}">
        <p14:creationId xmlns:p14="http://schemas.microsoft.com/office/powerpoint/2010/main" val="1445498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5">
            <a:extLst>
              <a:ext uri="{FF2B5EF4-FFF2-40B4-BE49-F238E27FC236}">
                <a16:creationId xmlns:a16="http://schemas.microsoft.com/office/drawing/2014/main" id="{C4769BC1-315D-4BE2-972B-9C92ED3F13EF}"/>
              </a:ext>
            </a:extLst>
          </p:cNvPr>
          <p:cNvGraphicFramePr>
            <a:graphicFrameLocks noGrp="1"/>
          </p:cNvGraphicFramePr>
          <p:nvPr>
            <p:extLst>
              <p:ext uri="{D42A27DB-BD31-4B8C-83A1-F6EECF244321}">
                <p14:modId xmlns:p14="http://schemas.microsoft.com/office/powerpoint/2010/main" val="3226967104"/>
              </p:ext>
            </p:extLst>
          </p:nvPr>
        </p:nvGraphicFramePr>
        <p:xfrm>
          <a:off x="328473" y="221942"/>
          <a:ext cx="8682362" cy="6400328"/>
        </p:xfrm>
        <a:graphic>
          <a:graphicData uri="http://schemas.openxmlformats.org/drawingml/2006/table">
            <a:tbl>
              <a:tblPr firstRow="1" bandRow="1">
                <a:tableStyleId>{5C22544A-7EE6-4342-B048-85BDC9FD1C3A}</a:tableStyleId>
              </a:tblPr>
              <a:tblGrid>
                <a:gridCol w="4341181">
                  <a:extLst>
                    <a:ext uri="{9D8B030D-6E8A-4147-A177-3AD203B41FA5}">
                      <a16:colId xmlns:a16="http://schemas.microsoft.com/office/drawing/2014/main" val="154910231"/>
                    </a:ext>
                  </a:extLst>
                </a:gridCol>
                <a:gridCol w="4341181">
                  <a:extLst>
                    <a:ext uri="{9D8B030D-6E8A-4147-A177-3AD203B41FA5}">
                      <a16:colId xmlns:a16="http://schemas.microsoft.com/office/drawing/2014/main" val="2426273905"/>
                    </a:ext>
                  </a:extLst>
                </a:gridCol>
              </a:tblGrid>
              <a:tr h="456964">
                <a:tc gridSpan="2">
                  <a:txBody>
                    <a:bodyPr/>
                    <a:lstStyle/>
                    <a:p>
                      <a:pPr algn="ctr"/>
                      <a:r>
                        <a:rPr lang="en-GB" dirty="0"/>
                        <a:t>Key vocabulary we are using this term</a:t>
                      </a:r>
                    </a:p>
                  </a:txBody>
                  <a:tcPr/>
                </a:tc>
                <a:tc hMerge="1">
                  <a:txBody>
                    <a:bodyPr/>
                    <a:lstStyle/>
                    <a:p>
                      <a:endParaRPr lang="en-GB" dirty="0"/>
                    </a:p>
                  </a:txBody>
                  <a:tcPr/>
                </a:tc>
                <a:extLst>
                  <a:ext uri="{0D108BD9-81ED-4DB2-BD59-A6C34878D82A}">
                    <a16:rowId xmlns:a16="http://schemas.microsoft.com/office/drawing/2014/main" val="843154932"/>
                  </a:ext>
                </a:extLst>
              </a:tr>
              <a:tr h="768154">
                <a:tc>
                  <a:txBody>
                    <a:bodyPr/>
                    <a:lstStyle/>
                    <a:p>
                      <a:r>
                        <a:rPr lang="en-GB" dirty="0"/>
                        <a:t>History</a:t>
                      </a:r>
                    </a:p>
                  </a:txBody>
                  <a:tcPr/>
                </a:tc>
                <a:tc>
                  <a:txBody>
                    <a:bodyPr/>
                    <a:lstStyle/>
                    <a:p>
                      <a:r>
                        <a:rPr lang="en-GB" sz="1800" b="0" i="0" kern="1200" dirty="0">
                          <a:solidFill>
                            <a:schemeClr val="dk1"/>
                          </a:solidFill>
                          <a:effectLst/>
                          <a:latin typeface="+mn-lt"/>
                          <a:ea typeface="+mn-ea"/>
                          <a:cs typeface="+mn-cs"/>
                        </a:rPr>
                        <a:t>Change, different, event, future, memory, past, present, similar, timeline</a:t>
                      </a:r>
                    </a:p>
                    <a:p>
                      <a:endParaRPr lang="en-GB" dirty="0"/>
                    </a:p>
                  </a:txBody>
                  <a:tcPr/>
                </a:tc>
                <a:extLst>
                  <a:ext uri="{0D108BD9-81ED-4DB2-BD59-A6C34878D82A}">
                    <a16:rowId xmlns:a16="http://schemas.microsoft.com/office/drawing/2014/main" val="987683539"/>
                  </a:ext>
                </a:extLst>
              </a:tr>
              <a:tr h="456964">
                <a:tc>
                  <a:txBody>
                    <a:bodyPr/>
                    <a:lstStyle/>
                    <a:p>
                      <a:r>
                        <a:rPr lang="en-GB" dirty="0"/>
                        <a:t>Geography</a:t>
                      </a:r>
                    </a:p>
                  </a:txBody>
                  <a:tcPr/>
                </a:tc>
                <a:tc>
                  <a:txBody>
                    <a:bodyPr/>
                    <a:lstStyle/>
                    <a:p>
                      <a:r>
                        <a:rPr lang="en-GB" sz="1800" b="0" i="0" kern="1200" dirty="0">
                          <a:solidFill>
                            <a:schemeClr val="dk1"/>
                          </a:solidFill>
                          <a:effectLst/>
                          <a:latin typeface="+mn-lt"/>
                          <a:ea typeface="+mn-ea"/>
                          <a:cs typeface="+mn-cs"/>
                        </a:rPr>
                        <a:t>Aerial photograph, capital city, continent, country, data collection, fieldwork, human feature, key, lake, land, landmark, locate, map, north, physical feature, ocean, river, sea, scale, symbol</a:t>
                      </a:r>
                    </a:p>
                  </a:txBody>
                  <a:tcPr/>
                </a:tc>
                <a:extLst>
                  <a:ext uri="{0D108BD9-81ED-4DB2-BD59-A6C34878D82A}">
                    <a16:rowId xmlns:a16="http://schemas.microsoft.com/office/drawing/2014/main" val="862992539"/>
                  </a:ext>
                </a:extLst>
              </a:tr>
              <a:tr h="456964">
                <a:tc>
                  <a:txBody>
                    <a:bodyPr/>
                    <a:lstStyle/>
                    <a:p>
                      <a:r>
                        <a:rPr lang="en-GB" dirty="0"/>
                        <a:t>RE</a:t>
                      </a:r>
                    </a:p>
                  </a:txBody>
                  <a:tcPr/>
                </a:tc>
                <a:tc>
                  <a:txBody>
                    <a:bodyPr/>
                    <a:lstStyle/>
                    <a:p>
                      <a:r>
                        <a:rPr lang="en-GB" sz="1800" b="0" i="0" kern="1200" dirty="0">
                          <a:solidFill>
                            <a:schemeClr val="dk1"/>
                          </a:solidFill>
                          <a:effectLst/>
                          <a:latin typeface="+mn-lt"/>
                          <a:ea typeface="+mn-ea"/>
                          <a:cs typeface="+mn-cs"/>
                        </a:rPr>
                        <a:t>Bible, Old Testament, New Testament, holy, Gospel, Word of God, Mary Jones, Dead Sea Scrolls, Qur’an, Torah scroll, Ark, Guru </a:t>
                      </a:r>
                      <a:r>
                        <a:rPr lang="en-GB" sz="1800" b="0" i="0" kern="1200" dirty="0" err="1">
                          <a:solidFill>
                            <a:schemeClr val="dk1"/>
                          </a:solidFill>
                          <a:effectLst/>
                          <a:latin typeface="+mn-lt"/>
                          <a:ea typeface="+mn-ea"/>
                          <a:cs typeface="+mn-cs"/>
                        </a:rPr>
                        <a:t>Granth</a:t>
                      </a:r>
                      <a:r>
                        <a:rPr lang="en-GB" sz="1800" b="0" i="0" kern="1200" dirty="0">
                          <a:solidFill>
                            <a:schemeClr val="dk1"/>
                          </a:solidFill>
                          <a:effectLst/>
                          <a:latin typeface="+mn-lt"/>
                          <a:ea typeface="+mn-ea"/>
                          <a:cs typeface="+mn-cs"/>
                        </a:rPr>
                        <a:t> Sahib, chauri, </a:t>
                      </a:r>
                      <a:r>
                        <a:rPr lang="en-GB" sz="1800" b="0" i="0" kern="1200" dirty="0" err="1">
                          <a:solidFill>
                            <a:schemeClr val="dk1"/>
                          </a:solidFill>
                          <a:effectLst/>
                          <a:latin typeface="+mn-lt"/>
                          <a:ea typeface="+mn-ea"/>
                          <a:cs typeface="+mn-cs"/>
                        </a:rPr>
                        <a:t>Rumala</a:t>
                      </a:r>
                      <a:r>
                        <a:rPr lang="en-GB" sz="1800" b="0" i="0" kern="1200" dirty="0">
                          <a:solidFill>
                            <a:schemeClr val="dk1"/>
                          </a:solidFill>
                          <a:effectLst/>
                          <a:latin typeface="+mn-lt"/>
                          <a:ea typeface="+mn-ea"/>
                          <a:cs typeface="+mn-cs"/>
                        </a:rPr>
                        <a:t> Sahib</a:t>
                      </a:r>
                      <a:endParaRPr lang="en-GB" dirty="0"/>
                    </a:p>
                  </a:txBody>
                  <a:tcPr/>
                </a:tc>
                <a:extLst>
                  <a:ext uri="{0D108BD9-81ED-4DB2-BD59-A6C34878D82A}">
                    <a16:rowId xmlns:a16="http://schemas.microsoft.com/office/drawing/2014/main" val="767930514"/>
                  </a:ext>
                </a:extLst>
              </a:tr>
              <a:tr h="456964">
                <a:tc>
                  <a:txBody>
                    <a:bodyPr/>
                    <a:lstStyle/>
                    <a:p>
                      <a:r>
                        <a:rPr lang="en-GB" dirty="0"/>
                        <a:t>Art and Design</a:t>
                      </a:r>
                    </a:p>
                  </a:txBody>
                  <a:tcPr/>
                </a:tc>
                <a:tc>
                  <a:txBody>
                    <a:bodyPr/>
                    <a:lstStyle/>
                    <a:p>
                      <a:r>
                        <a:rPr lang="en-GB" sz="1800" b="0" i="0" kern="1200" dirty="0">
                          <a:solidFill>
                            <a:schemeClr val="dk1"/>
                          </a:solidFill>
                          <a:effectLst/>
                          <a:latin typeface="+mn-lt"/>
                          <a:ea typeface="+mn-ea"/>
                          <a:cs typeface="+mn-cs"/>
                        </a:rPr>
                        <a:t>Bend, fold, overlap, roll, sculpture, scrunch, spiral, three dimensional (3D),zig-zag</a:t>
                      </a:r>
                    </a:p>
                  </a:txBody>
                  <a:tcPr/>
                </a:tc>
                <a:extLst>
                  <a:ext uri="{0D108BD9-81ED-4DB2-BD59-A6C34878D82A}">
                    <a16:rowId xmlns:a16="http://schemas.microsoft.com/office/drawing/2014/main" val="513026004"/>
                  </a:ext>
                </a:extLst>
              </a:tr>
              <a:tr h="456964">
                <a:tc>
                  <a:txBody>
                    <a:bodyPr/>
                    <a:lstStyle/>
                    <a:p>
                      <a:r>
                        <a:rPr lang="en-GB" dirty="0"/>
                        <a:t>DT</a:t>
                      </a:r>
                    </a:p>
                  </a:txBody>
                  <a:tcPr/>
                </a:tc>
                <a:tc>
                  <a:txBody>
                    <a:bodyPr/>
                    <a:lstStyle/>
                    <a:p>
                      <a:r>
                        <a:rPr lang="en-GB" sz="1800" b="0" i="0" kern="1200" dirty="0">
                          <a:solidFill>
                            <a:schemeClr val="dk1"/>
                          </a:solidFill>
                          <a:effectLst/>
                          <a:latin typeface="+mn-lt"/>
                          <a:ea typeface="+mn-ea"/>
                          <a:cs typeface="+mn-cs"/>
                        </a:rPr>
                        <a:t>Decorate, design, fabric, model, staple, safety pin, stencil, template</a:t>
                      </a:r>
                    </a:p>
                  </a:txBody>
                  <a:tcPr/>
                </a:tc>
                <a:extLst>
                  <a:ext uri="{0D108BD9-81ED-4DB2-BD59-A6C34878D82A}">
                    <a16:rowId xmlns:a16="http://schemas.microsoft.com/office/drawing/2014/main" val="719060520"/>
                  </a:ext>
                </a:extLst>
              </a:tr>
              <a:tr h="456964">
                <a:tc>
                  <a:txBody>
                    <a:bodyPr/>
                    <a:lstStyle/>
                    <a:p>
                      <a:r>
                        <a:rPr lang="en-GB" dirty="0"/>
                        <a:t>Science</a:t>
                      </a:r>
                    </a:p>
                  </a:txBody>
                  <a:tcPr/>
                </a:tc>
                <a:tc>
                  <a:txBody>
                    <a:bodyPr/>
                    <a:lstStyle/>
                    <a:p>
                      <a:r>
                        <a:rPr lang="en-GB" sz="1800" b="0" i="0" kern="1200" dirty="0">
                          <a:solidFill>
                            <a:schemeClr val="dk1"/>
                          </a:solidFill>
                          <a:effectLst/>
                          <a:latin typeface="+mn-lt"/>
                          <a:ea typeface="+mn-ea"/>
                          <a:cs typeface="+mn-cs"/>
                        </a:rPr>
                        <a:t>Compare, group, pattern, sense(s), absorbent, group, material, waterproof</a:t>
                      </a:r>
                    </a:p>
                  </a:txBody>
                  <a:tcPr/>
                </a:tc>
                <a:extLst>
                  <a:ext uri="{0D108BD9-81ED-4DB2-BD59-A6C34878D82A}">
                    <a16:rowId xmlns:a16="http://schemas.microsoft.com/office/drawing/2014/main" val="3249842059"/>
                  </a:ext>
                </a:extLst>
              </a:tr>
              <a:tr h="456964">
                <a:tc>
                  <a:txBody>
                    <a:bodyPr/>
                    <a:lstStyle/>
                    <a:p>
                      <a:r>
                        <a:rPr lang="en-GB" dirty="0"/>
                        <a:t>Computing</a:t>
                      </a:r>
                    </a:p>
                  </a:txBody>
                  <a:tcPr/>
                </a:tc>
                <a:tc>
                  <a:txBody>
                    <a:bodyPr/>
                    <a:lstStyle/>
                    <a:p>
                      <a:r>
                        <a:rPr lang="en-GB" sz="1800" b="0" i="0" kern="1200" dirty="0">
                          <a:solidFill>
                            <a:schemeClr val="dk1"/>
                          </a:solidFill>
                          <a:effectLst/>
                          <a:latin typeface="+mn-lt"/>
                          <a:ea typeface="+mn-ea"/>
                          <a:cs typeface="+mn-cs"/>
                        </a:rPr>
                        <a:t>Command, error, instructions, program</a:t>
                      </a:r>
                    </a:p>
                  </a:txBody>
                  <a:tcPr/>
                </a:tc>
                <a:extLst>
                  <a:ext uri="{0D108BD9-81ED-4DB2-BD59-A6C34878D82A}">
                    <a16:rowId xmlns:a16="http://schemas.microsoft.com/office/drawing/2014/main" val="3866574595"/>
                  </a:ext>
                </a:extLst>
              </a:tr>
            </a:tbl>
          </a:graphicData>
        </a:graphic>
      </p:graphicFrame>
    </p:spTree>
    <p:extLst>
      <p:ext uri="{BB962C8B-B14F-4D97-AF65-F5344CB8AC3E}">
        <p14:creationId xmlns:p14="http://schemas.microsoft.com/office/powerpoint/2010/main" val="18744551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1171</TotalTime>
  <Words>974</Words>
  <Application>Microsoft Office PowerPoint</Application>
  <PresentationFormat>On-screen Show (4:3)</PresentationFormat>
  <Paragraphs>54</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Wright</dc:creator>
  <cp:lastModifiedBy>Megan Spedding</cp:lastModifiedBy>
  <cp:revision>72</cp:revision>
  <cp:lastPrinted>2026-09-24T15:51:46Z</cp:lastPrinted>
  <dcterms:created xsi:type="dcterms:W3CDTF">2024-01-09T15:57:08Z</dcterms:created>
  <dcterms:modified xsi:type="dcterms:W3CDTF">2026-09-27T18:06:44Z</dcterms:modified>
</cp:coreProperties>
</file>