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56" r:id="rId3"/>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0" d="100"/>
          <a:sy n="90" d="100"/>
        </p:scale>
        <p:origin x="14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8B71EEEA-543B-4859-AA4B-557D59ACEBD3}" type="datetimeFigureOut">
              <a:rPr lang="en-GB" smtClean="0"/>
              <a:t>13/01/2026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121BF2-A822-4F90-8DE4-14F652C47996}" type="slidenum">
              <a:rPr lang="en-GB" smtClean="0"/>
              <a:t>‹#›</a:t>
            </a:fld>
            <a:endParaRPr lang="en-GB"/>
          </a:p>
        </p:txBody>
      </p:sp>
    </p:spTree>
    <p:extLst>
      <p:ext uri="{BB962C8B-B14F-4D97-AF65-F5344CB8AC3E}">
        <p14:creationId xmlns:p14="http://schemas.microsoft.com/office/powerpoint/2010/main" val="12427630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B71EEEA-543B-4859-AA4B-557D59ACEBD3}" type="datetimeFigureOut">
              <a:rPr lang="en-GB" smtClean="0"/>
              <a:t>13/01/2026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121BF2-A822-4F90-8DE4-14F652C47996}" type="slidenum">
              <a:rPr lang="en-GB" smtClean="0"/>
              <a:t>‹#›</a:t>
            </a:fld>
            <a:endParaRPr lang="en-GB"/>
          </a:p>
        </p:txBody>
      </p:sp>
    </p:spTree>
    <p:extLst>
      <p:ext uri="{BB962C8B-B14F-4D97-AF65-F5344CB8AC3E}">
        <p14:creationId xmlns:p14="http://schemas.microsoft.com/office/powerpoint/2010/main" val="3515341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B71EEEA-543B-4859-AA4B-557D59ACEBD3}" type="datetimeFigureOut">
              <a:rPr lang="en-GB" smtClean="0"/>
              <a:t>13/01/2026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121BF2-A822-4F90-8DE4-14F652C47996}" type="slidenum">
              <a:rPr lang="en-GB" smtClean="0"/>
              <a:t>‹#›</a:t>
            </a:fld>
            <a:endParaRPr lang="en-GB"/>
          </a:p>
        </p:txBody>
      </p:sp>
    </p:spTree>
    <p:extLst>
      <p:ext uri="{BB962C8B-B14F-4D97-AF65-F5344CB8AC3E}">
        <p14:creationId xmlns:p14="http://schemas.microsoft.com/office/powerpoint/2010/main" val="3310778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B71EEEA-543B-4859-AA4B-557D59ACEBD3}" type="datetimeFigureOut">
              <a:rPr lang="en-GB" smtClean="0"/>
              <a:t>13/01/2026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121BF2-A822-4F90-8DE4-14F652C47996}" type="slidenum">
              <a:rPr lang="en-GB" smtClean="0"/>
              <a:t>‹#›</a:t>
            </a:fld>
            <a:endParaRPr lang="en-GB"/>
          </a:p>
        </p:txBody>
      </p:sp>
    </p:spTree>
    <p:extLst>
      <p:ext uri="{BB962C8B-B14F-4D97-AF65-F5344CB8AC3E}">
        <p14:creationId xmlns:p14="http://schemas.microsoft.com/office/powerpoint/2010/main" val="4036350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B71EEEA-543B-4859-AA4B-557D59ACEBD3}" type="datetimeFigureOut">
              <a:rPr lang="en-GB" smtClean="0"/>
              <a:t>13/01/2026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B121BF2-A822-4F90-8DE4-14F652C47996}" type="slidenum">
              <a:rPr lang="en-GB" smtClean="0"/>
              <a:t>‹#›</a:t>
            </a:fld>
            <a:endParaRPr lang="en-GB"/>
          </a:p>
        </p:txBody>
      </p:sp>
    </p:spTree>
    <p:extLst>
      <p:ext uri="{BB962C8B-B14F-4D97-AF65-F5344CB8AC3E}">
        <p14:creationId xmlns:p14="http://schemas.microsoft.com/office/powerpoint/2010/main" val="1064554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B71EEEA-543B-4859-AA4B-557D59ACEBD3}" type="datetimeFigureOut">
              <a:rPr lang="en-GB" smtClean="0"/>
              <a:t>13/01/2026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B121BF2-A822-4F90-8DE4-14F652C47996}" type="slidenum">
              <a:rPr lang="en-GB" smtClean="0"/>
              <a:t>‹#›</a:t>
            </a:fld>
            <a:endParaRPr lang="en-GB"/>
          </a:p>
        </p:txBody>
      </p:sp>
    </p:spTree>
    <p:extLst>
      <p:ext uri="{BB962C8B-B14F-4D97-AF65-F5344CB8AC3E}">
        <p14:creationId xmlns:p14="http://schemas.microsoft.com/office/powerpoint/2010/main" val="40190454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B71EEEA-543B-4859-AA4B-557D59ACEBD3}" type="datetimeFigureOut">
              <a:rPr lang="en-GB" smtClean="0"/>
              <a:t>13/01/2026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B121BF2-A822-4F90-8DE4-14F652C47996}" type="slidenum">
              <a:rPr lang="en-GB" smtClean="0"/>
              <a:t>‹#›</a:t>
            </a:fld>
            <a:endParaRPr lang="en-GB"/>
          </a:p>
        </p:txBody>
      </p:sp>
    </p:spTree>
    <p:extLst>
      <p:ext uri="{BB962C8B-B14F-4D97-AF65-F5344CB8AC3E}">
        <p14:creationId xmlns:p14="http://schemas.microsoft.com/office/powerpoint/2010/main" val="750237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B71EEEA-543B-4859-AA4B-557D59ACEBD3}" type="datetimeFigureOut">
              <a:rPr lang="en-GB" smtClean="0"/>
              <a:t>13/01/2026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121BF2-A822-4F90-8DE4-14F652C47996}" type="slidenum">
              <a:rPr lang="en-GB" smtClean="0"/>
              <a:t>‹#›</a:t>
            </a:fld>
            <a:endParaRPr lang="en-GB"/>
          </a:p>
        </p:txBody>
      </p:sp>
    </p:spTree>
    <p:extLst>
      <p:ext uri="{BB962C8B-B14F-4D97-AF65-F5344CB8AC3E}">
        <p14:creationId xmlns:p14="http://schemas.microsoft.com/office/powerpoint/2010/main" val="24519469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B71EEEA-543B-4859-AA4B-557D59ACEBD3}" type="datetimeFigureOut">
              <a:rPr lang="en-GB" smtClean="0"/>
              <a:t>13/01/2026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121BF2-A822-4F90-8DE4-14F652C47996}" type="slidenum">
              <a:rPr lang="en-GB" smtClean="0"/>
              <a:t>‹#›</a:t>
            </a:fld>
            <a:endParaRPr lang="en-GB"/>
          </a:p>
        </p:txBody>
      </p:sp>
    </p:spTree>
    <p:extLst>
      <p:ext uri="{BB962C8B-B14F-4D97-AF65-F5344CB8AC3E}">
        <p14:creationId xmlns:p14="http://schemas.microsoft.com/office/powerpoint/2010/main" val="1668703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B71EEEA-543B-4859-AA4B-557D59ACEBD3}" type="datetimeFigureOut">
              <a:rPr lang="en-GB" smtClean="0"/>
              <a:t>13/01/2026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121BF2-A822-4F90-8DE4-14F652C47996}" type="slidenum">
              <a:rPr lang="en-GB" smtClean="0"/>
              <a:t>‹#›</a:t>
            </a:fld>
            <a:endParaRPr lang="en-GB"/>
          </a:p>
        </p:txBody>
      </p:sp>
    </p:spTree>
    <p:extLst>
      <p:ext uri="{BB962C8B-B14F-4D97-AF65-F5344CB8AC3E}">
        <p14:creationId xmlns:p14="http://schemas.microsoft.com/office/powerpoint/2010/main" val="3198565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B71EEEA-543B-4859-AA4B-557D59ACEBD3}" type="datetimeFigureOut">
              <a:rPr lang="en-GB" smtClean="0"/>
              <a:t>13/01/2026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121BF2-A822-4F90-8DE4-14F652C47996}" type="slidenum">
              <a:rPr lang="en-GB" smtClean="0"/>
              <a:t>‹#›</a:t>
            </a:fld>
            <a:endParaRPr lang="en-GB"/>
          </a:p>
        </p:txBody>
      </p:sp>
    </p:spTree>
    <p:extLst>
      <p:ext uri="{BB962C8B-B14F-4D97-AF65-F5344CB8AC3E}">
        <p14:creationId xmlns:p14="http://schemas.microsoft.com/office/powerpoint/2010/main" val="708336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B71EEEA-543B-4859-AA4B-557D59ACEBD3}" type="datetimeFigureOut">
              <a:rPr lang="en-GB" smtClean="0"/>
              <a:t>13/01/2026</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121BF2-A822-4F90-8DE4-14F652C47996}" type="slidenum">
              <a:rPr lang="en-GB" smtClean="0"/>
              <a:t>‹#›</a:t>
            </a:fld>
            <a:endParaRPr lang="en-GB"/>
          </a:p>
        </p:txBody>
      </p:sp>
    </p:spTree>
    <p:extLst>
      <p:ext uri="{BB962C8B-B14F-4D97-AF65-F5344CB8AC3E}">
        <p14:creationId xmlns:p14="http://schemas.microsoft.com/office/powerpoint/2010/main" val="5337780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hyperlink" Target="https://www.nationaltrust.org.uk/visit/suffolk/sutton-hoo" TargetMode="External"/><Relationship Id="rId13" Type="http://schemas.openxmlformats.org/officeDocument/2006/relationships/image" Target="../media/image8.png"/><Relationship Id="rId3" Type="http://schemas.openxmlformats.org/officeDocument/2006/relationships/hyperlink" Target="https://www.natgeokids.com/uk/discover/history/general-history/anglo-saxons/" TargetMode="External"/><Relationship Id="rId7" Type="http://schemas.openxmlformats.org/officeDocument/2006/relationships/hyperlink" Target="http://www.primaryhomeworkhelp.co.uk/saxons.htm" TargetMode="External"/><Relationship Id="rId12" Type="http://schemas.openxmlformats.org/officeDocument/2006/relationships/image" Target="../media/image7.png"/><Relationship Id="rId17" Type="http://schemas.openxmlformats.org/officeDocument/2006/relationships/image" Target="../media/image12.jpeg"/><Relationship Id="rId2" Type="http://schemas.openxmlformats.org/officeDocument/2006/relationships/image" Target="../media/image5.png"/><Relationship Id="rId16"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hyperlink" Target="https://www.dkfindout.com/uk/history/anglo-saxons/" TargetMode="External"/><Relationship Id="rId11" Type="http://schemas.openxmlformats.org/officeDocument/2006/relationships/image" Target="../media/image6.png"/><Relationship Id="rId5" Type="http://schemas.openxmlformats.org/officeDocument/2006/relationships/hyperlink" Target="https://school-learningzone.co.uk/key_stage_two/ks2_history/british_history_/the_anglo_saxons/the_anglo_saxons.html" TargetMode="External"/><Relationship Id="rId15" Type="http://schemas.openxmlformats.org/officeDocument/2006/relationships/image" Target="../media/image10.jpeg"/><Relationship Id="rId10" Type="http://schemas.openxmlformats.org/officeDocument/2006/relationships/hyperlink" Target="https://www.bbc.co.uk/bitesize/articles/zjg46v4" TargetMode="External"/><Relationship Id="rId4" Type="http://schemas.openxmlformats.org/officeDocument/2006/relationships/hyperlink" Target="https://planbee.com/blogs/news/anglo-saxon-ks2-facts" TargetMode="External"/><Relationship Id="rId9" Type="http://schemas.openxmlformats.org/officeDocument/2006/relationships/hyperlink" Target="https://discoveringantarctica.org.uk/" TargetMode="External"/><Relationship Id="rId1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0800833E-FA62-4893-8662-3B2DA413052C}"/>
              </a:ext>
            </a:extLst>
          </p:cNvPr>
          <p:cNvGraphicFramePr>
            <a:graphicFrameLocks noGrp="1"/>
          </p:cNvGraphicFramePr>
          <p:nvPr>
            <p:extLst>
              <p:ext uri="{D42A27DB-BD31-4B8C-83A1-F6EECF244321}">
                <p14:modId xmlns:p14="http://schemas.microsoft.com/office/powerpoint/2010/main" val="107145879"/>
              </p:ext>
            </p:extLst>
          </p:nvPr>
        </p:nvGraphicFramePr>
        <p:xfrm>
          <a:off x="98003" y="255182"/>
          <a:ext cx="4304634" cy="6522451"/>
        </p:xfrm>
        <a:graphic>
          <a:graphicData uri="http://schemas.openxmlformats.org/drawingml/2006/table">
            <a:tbl>
              <a:tblPr firstRow="1" bandRow="1">
                <a:tableStyleId>{93296810-A885-4BE3-A3E7-6D5BEEA58F35}</a:tableStyleId>
              </a:tblPr>
              <a:tblGrid>
                <a:gridCol w="1076435">
                  <a:extLst>
                    <a:ext uri="{9D8B030D-6E8A-4147-A177-3AD203B41FA5}">
                      <a16:colId xmlns:a16="http://schemas.microsoft.com/office/drawing/2014/main" val="4266654745"/>
                    </a:ext>
                  </a:extLst>
                </a:gridCol>
                <a:gridCol w="3228199">
                  <a:extLst>
                    <a:ext uri="{9D8B030D-6E8A-4147-A177-3AD203B41FA5}">
                      <a16:colId xmlns:a16="http://schemas.microsoft.com/office/drawing/2014/main" val="1607891441"/>
                    </a:ext>
                  </a:extLst>
                </a:gridCol>
              </a:tblGrid>
              <a:tr h="384133">
                <a:tc gridSpan="2">
                  <a:txBody>
                    <a:bodyPr/>
                    <a:lstStyle/>
                    <a:p>
                      <a:r>
                        <a:rPr lang="en-GB" sz="1400" dirty="0">
                          <a:latin typeface="Century Gothic" panose="020B0502020202020204" pitchFamily="34" charset="0"/>
                        </a:rPr>
                        <a:t>During this term we will be learning…</a:t>
                      </a:r>
                    </a:p>
                  </a:txBody>
                  <a:tcPr marL="68580" marR="68580" marT="34290" marB="34290"/>
                </a:tc>
                <a:tc hMerge="1">
                  <a:txBody>
                    <a:bodyPr/>
                    <a:lstStyle/>
                    <a:p>
                      <a:endParaRPr lang="en-GB" dirty="0"/>
                    </a:p>
                  </a:txBody>
                  <a:tcPr/>
                </a:tc>
                <a:extLst>
                  <a:ext uri="{0D108BD9-81ED-4DB2-BD59-A6C34878D82A}">
                    <a16:rowId xmlns:a16="http://schemas.microsoft.com/office/drawing/2014/main" val="3210946557"/>
                  </a:ext>
                </a:extLst>
              </a:tr>
              <a:tr h="1021136">
                <a:tc>
                  <a:txBody>
                    <a:bodyPr/>
                    <a:lstStyle/>
                    <a:p>
                      <a:r>
                        <a:rPr lang="en-GB" sz="1200" dirty="0">
                          <a:latin typeface="Century Gothic" panose="020B0502020202020204" pitchFamily="34" charset="0"/>
                        </a:rPr>
                        <a:t>English</a:t>
                      </a:r>
                    </a:p>
                  </a:txBody>
                  <a:tcPr marL="68580" marR="68580" marT="34290" marB="34290"/>
                </a:tc>
                <a:tc>
                  <a:txBody>
                    <a:bodyPr/>
                    <a:lstStyle/>
                    <a:p>
                      <a:r>
                        <a:rPr lang="en-GB" sz="700" dirty="0">
                          <a:latin typeface="Century Gothic" panose="020B0502020202020204" pitchFamily="34" charset="0"/>
                        </a:rPr>
                        <a:t>We will be basing our Narrative unit on The Lion, The Witch and The Wardrobe by CS Lewis. We will be writing dialogue, setting and character descriptions, diary entries and letters. </a:t>
                      </a:r>
                    </a:p>
                    <a:p>
                      <a:r>
                        <a:rPr lang="en-GB" sz="700" dirty="0">
                          <a:latin typeface="Century Gothic" panose="020B0502020202020204" pitchFamily="34" charset="0"/>
                        </a:rPr>
                        <a:t>We will also be using non-fiction texts to research our History topic and will use the exciting story of the Sutton Hoo discovery for diary writing.</a:t>
                      </a:r>
                    </a:p>
                    <a:p>
                      <a:r>
                        <a:rPr lang="en-GB" sz="700" dirty="0">
                          <a:latin typeface="Century Gothic" panose="020B0502020202020204" pitchFamily="34" charset="0"/>
                        </a:rPr>
                        <a:t>We will read the Last Bear by Hannah Gold and write diaries and  letters.</a:t>
                      </a:r>
                    </a:p>
                    <a:p>
                      <a:r>
                        <a:rPr lang="en-GB" sz="700" dirty="0">
                          <a:latin typeface="Century Gothic" panose="020B0502020202020204" pitchFamily="34" charset="0"/>
                        </a:rPr>
                        <a:t>It also links our English and Geography work on climate change when we will aim to become ‘courageous advocates’.</a:t>
                      </a:r>
                    </a:p>
                  </a:txBody>
                  <a:tcPr marL="68580" marR="68580" marT="34290" marB="34290"/>
                </a:tc>
                <a:extLst>
                  <a:ext uri="{0D108BD9-81ED-4DB2-BD59-A6C34878D82A}">
                    <a16:rowId xmlns:a16="http://schemas.microsoft.com/office/drawing/2014/main" val="2582380620"/>
                  </a:ext>
                </a:extLst>
              </a:tr>
              <a:tr h="299871">
                <a:tc>
                  <a:txBody>
                    <a:bodyPr/>
                    <a:lstStyle/>
                    <a:p>
                      <a:r>
                        <a:rPr lang="en-GB" sz="1200" dirty="0">
                          <a:latin typeface="Century Gothic" panose="020B0502020202020204" pitchFamily="34" charset="0"/>
                        </a:rPr>
                        <a:t>Maths </a:t>
                      </a:r>
                    </a:p>
                  </a:txBody>
                  <a:tcPr marL="68580" marR="68580" marT="34290" marB="34290"/>
                </a:tc>
                <a:tc>
                  <a:txBody>
                    <a:bodyPr/>
                    <a:lstStyle/>
                    <a:p>
                      <a:r>
                        <a:rPr lang="en-GB" sz="700" dirty="0">
                          <a:latin typeface="Century Gothic" panose="020B0502020202020204" pitchFamily="34" charset="0"/>
                        </a:rPr>
                        <a:t>Multiplication and Division, Length and Perimeter, Fractions and Decimals, Mass and Capacity.</a:t>
                      </a:r>
                    </a:p>
                  </a:txBody>
                  <a:tcPr marL="68580" marR="68580" marT="34290" marB="34290"/>
                </a:tc>
                <a:extLst>
                  <a:ext uri="{0D108BD9-81ED-4DB2-BD59-A6C34878D82A}">
                    <a16:rowId xmlns:a16="http://schemas.microsoft.com/office/drawing/2014/main" val="2288664716"/>
                  </a:ext>
                </a:extLst>
              </a:tr>
              <a:tr h="487209">
                <a:tc>
                  <a:txBody>
                    <a:bodyPr/>
                    <a:lstStyle/>
                    <a:p>
                      <a:r>
                        <a:rPr lang="en-GB" sz="1200" dirty="0">
                          <a:latin typeface="Century Gothic" panose="020B0502020202020204" pitchFamily="34" charset="0"/>
                        </a:rPr>
                        <a:t>History</a:t>
                      </a:r>
                    </a:p>
                  </a:txBody>
                  <a:tcPr marL="68580" marR="68580" marT="34290" marB="34290"/>
                </a:tc>
                <a:tc>
                  <a:txBody>
                    <a:bodyPr/>
                    <a:lstStyle/>
                    <a:p>
                      <a:r>
                        <a:rPr lang="en-GB" sz="700" dirty="0">
                          <a:latin typeface="Century Gothic" panose="020B0502020202020204" pitchFamily="34" charset="0"/>
                        </a:rPr>
                        <a:t>Develop an understanding of why people invaded and settled, learning about Anglo-Saxon beliefs and the spread of Christianity and assessing the contribution of the Anglo-Saxons to modern Britain.</a:t>
                      </a:r>
                    </a:p>
                  </a:txBody>
                  <a:tcPr marL="68580" marR="68580" marT="34290" marB="34290"/>
                </a:tc>
                <a:extLst>
                  <a:ext uri="{0D108BD9-81ED-4DB2-BD59-A6C34878D82A}">
                    <a16:rowId xmlns:a16="http://schemas.microsoft.com/office/drawing/2014/main" val="321662687"/>
                  </a:ext>
                </a:extLst>
              </a:tr>
              <a:tr h="383378">
                <a:tc>
                  <a:txBody>
                    <a:bodyPr/>
                    <a:lstStyle/>
                    <a:p>
                      <a:r>
                        <a:rPr lang="en-GB" sz="1200" dirty="0">
                          <a:latin typeface="Century Gothic" panose="020B0502020202020204" pitchFamily="34" charset="0"/>
                        </a:rPr>
                        <a:t>Geography</a:t>
                      </a:r>
                    </a:p>
                  </a:txBody>
                  <a:tcPr marL="68580" marR="68580" marT="34290" marB="34290"/>
                </a:tc>
                <a:tc>
                  <a:txBody>
                    <a:bodyPr/>
                    <a:lstStyle/>
                    <a:p>
                      <a:r>
                        <a:rPr lang="en-GB" sz="700" dirty="0">
                          <a:latin typeface="Century Gothic" panose="020B0502020202020204" pitchFamily="34" charset="0"/>
                        </a:rPr>
                        <a:t>Locate Antarctica and describe it’s location and physical and human features. We will use 4 figure grid references to plot the expedition of Ernest Shakleton.</a:t>
                      </a:r>
                    </a:p>
                  </a:txBody>
                  <a:tcPr marL="68580" marR="68580" marT="34290" marB="34290"/>
                </a:tc>
                <a:extLst>
                  <a:ext uri="{0D108BD9-81ED-4DB2-BD59-A6C34878D82A}">
                    <a16:rowId xmlns:a16="http://schemas.microsoft.com/office/drawing/2014/main" val="135968489"/>
                  </a:ext>
                </a:extLst>
              </a:tr>
              <a:tr h="292270">
                <a:tc>
                  <a:txBody>
                    <a:bodyPr/>
                    <a:lstStyle/>
                    <a:p>
                      <a:r>
                        <a:rPr lang="en-GB" sz="1200" dirty="0">
                          <a:latin typeface="Century Gothic" panose="020B0502020202020204" pitchFamily="34" charset="0"/>
                        </a:rPr>
                        <a:t>RE</a:t>
                      </a:r>
                    </a:p>
                  </a:txBody>
                  <a:tcPr marL="68580" marR="68580" marT="34290" marB="34290"/>
                </a:tc>
                <a:tc>
                  <a:txBody>
                    <a:bodyPr/>
                    <a:lstStyle/>
                    <a:p>
                      <a:r>
                        <a:rPr lang="en-GB" sz="700" dirty="0">
                          <a:latin typeface="Century Gothic" panose="020B0502020202020204" pitchFamily="34" charset="0"/>
                        </a:rPr>
                        <a:t>Jesus the man who changed lives.</a:t>
                      </a:r>
                    </a:p>
                    <a:p>
                      <a:r>
                        <a:rPr lang="en-GB" sz="700" dirty="0">
                          <a:latin typeface="Century Gothic" panose="020B0502020202020204" pitchFamily="34" charset="0"/>
                        </a:rPr>
                        <a:t>The joy and sadness of easter.</a:t>
                      </a:r>
                    </a:p>
                  </a:txBody>
                  <a:tcPr marL="68580" marR="68580" marT="34290" marB="34290"/>
                </a:tc>
                <a:extLst>
                  <a:ext uri="{0D108BD9-81ED-4DB2-BD59-A6C34878D82A}">
                    <a16:rowId xmlns:a16="http://schemas.microsoft.com/office/drawing/2014/main" val="1810117893"/>
                  </a:ext>
                </a:extLst>
              </a:tr>
              <a:tr h="593994">
                <a:tc>
                  <a:txBody>
                    <a:bodyPr/>
                    <a:lstStyle/>
                    <a:p>
                      <a:r>
                        <a:rPr lang="en-GB" sz="1200" dirty="0">
                          <a:latin typeface="Century Gothic" panose="020B0502020202020204" pitchFamily="34" charset="0"/>
                        </a:rPr>
                        <a:t>Art and Design</a:t>
                      </a:r>
                    </a:p>
                  </a:txBody>
                  <a:tcPr marL="68580" marR="68580" marT="34290" marB="34290"/>
                </a:tc>
                <a:tc>
                  <a:txBody>
                    <a:bodyPr/>
                    <a:lstStyle/>
                    <a:p>
                      <a:r>
                        <a:rPr lang="en-GB" sz="700" dirty="0">
                          <a:latin typeface="Century Gothic" panose="020B0502020202020204" pitchFamily="34" charset="0"/>
                        </a:rPr>
                        <a:t>Abstract Shape and Space: Exploring how shapes and negative spaces can be represented by three dimensional forms. Manipulating a range of materials, children learn ways to join and create free-standing structures inspired by the work of Anthony Caro.</a:t>
                      </a:r>
                    </a:p>
                  </a:txBody>
                  <a:tcPr marL="68580" marR="68580" marT="34290" marB="34290"/>
                </a:tc>
                <a:extLst>
                  <a:ext uri="{0D108BD9-81ED-4DB2-BD59-A6C34878D82A}">
                    <a16:rowId xmlns:a16="http://schemas.microsoft.com/office/drawing/2014/main" val="950133938"/>
                  </a:ext>
                </a:extLst>
              </a:tr>
              <a:tr h="380424">
                <a:tc>
                  <a:txBody>
                    <a:bodyPr/>
                    <a:lstStyle/>
                    <a:p>
                      <a:r>
                        <a:rPr lang="en-GB" sz="1200" dirty="0">
                          <a:latin typeface="Century Gothic" panose="020B0502020202020204" pitchFamily="34" charset="0"/>
                        </a:rPr>
                        <a:t>DT</a:t>
                      </a:r>
                    </a:p>
                  </a:txBody>
                  <a:tcPr marL="68580" marR="68580" marT="34290" marB="34290"/>
                </a:tc>
                <a:tc>
                  <a:txBody>
                    <a:bodyPr/>
                    <a:lstStyle/>
                    <a:p>
                      <a:r>
                        <a:rPr lang="en-GB" sz="700" dirty="0">
                          <a:latin typeface="Century Gothic" panose="020B0502020202020204" pitchFamily="34" charset="0"/>
                        </a:rPr>
                        <a:t>Textiles: Learn and apply two new sewing techniques – cross-stitch and appliqué. Utilise these new skills to design and make a cushion.</a:t>
                      </a:r>
                    </a:p>
                  </a:txBody>
                  <a:tcPr marL="68580" marR="68580" marT="34290" marB="34290"/>
                </a:tc>
                <a:extLst>
                  <a:ext uri="{0D108BD9-81ED-4DB2-BD59-A6C34878D82A}">
                    <a16:rowId xmlns:a16="http://schemas.microsoft.com/office/drawing/2014/main" val="960763905"/>
                  </a:ext>
                </a:extLst>
              </a:tr>
              <a:tr h="804342">
                <a:tc>
                  <a:txBody>
                    <a:bodyPr/>
                    <a:lstStyle/>
                    <a:p>
                      <a:r>
                        <a:rPr lang="en-GB" sz="1200" dirty="0">
                          <a:latin typeface="Century Gothic" panose="020B0502020202020204" pitchFamily="34" charset="0"/>
                        </a:rPr>
                        <a:t>Science</a:t>
                      </a:r>
                    </a:p>
                  </a:txBody>
                  <a:tcPr marL="68580" marR="68580" marT="34290" marB="34290"/>
                </a:tc>
                <a:tc>
                  <a:txBody>
                    <a:bodyPr/>
                    <a:lstStyle/>
                    <a:p>
                      <a:r>
                        <a:rPr lang="en-GB" sz="700" dirty="0">
                          <a:latin typeface="Century Gothic" panose="020B0502020202020204" pitchFamily="34" charset="0"/>
                        </a:rPr>
                        <a:t>Forces and Magnets: By investigating motion on different surfaces, children learn about friction and compare its uses and disadvantages. They broaden their experience in working scientifically as they investigate forces. Pupils explore the properties of different magnets and apply this to understand their uses.</a:t>
                      </a:r>
                    </a:p>
                    <a:p>
                      <a:r>
                        <a:rPr lang="en-GB" sz="700" dirty="0">
                          <a:latin typeface="Century Gothic" panose="020B0502020202020204" pitchFamily="34" charset="0"/>
                        </a:rPr>
                        <a:t>Light :Exploring the link between light and darkness, observing reflections and investigating different factors that affect shadows.</a:t>
                      </a:r>
                    </a:p>
                  </a:txBody>
                  <a:tcPr marL="68580" marR="68580" marT="34290" marB="34290"/>
                </a:tc>
                <a:extLst>
                  <a:ext uri="{0D108BD9-81ED-4DB2-BD59-A6C34878D82A}">
                    <a16:rowId xmlns:a16="http://schemas.microsoft.com/office/drawing/2014/main" val="2214638911"/>
                  </a:ext>
                </a:extLst>
              </a:tr>
              <a:tr h="487209">
                <a:tc>
                  <a:txBody>
                    <a:bodyPr/>
                    <a:lstStyle/>
                    <a:p>
                      <a:r>
                        <a:rPr lang="en-GB" sz="1200" dirty="0">
                          <a:latin typeface="Century Gothic" panose="020B0502020202020204" pitchFamily="34" charset="0"/>
                        </a:rPr>
                        <a:t>Computing</a:t>
                      </a:r>
                    </a:p>
                  </a:txBody>
                  <a:tcPr marL="68580" marR="68580" marT="34290" marB="34290"/>
                </a:tc>
                <a:tc>
                  <a:txBody>
                    <a:bodyPr/>
                    <a:lstStyle/>
                    <a:p>
                      <a:r>
                        <a:rPr lang="en-GB" sz="700" dirty="0">
                          <a:latin typeface="Century Gothic" panose="020B0502020202020204" pitchFamily="34" charset="0"/>
                        </a:rPr>
                        <a:t>Data Handling: understand what a database is. Learning the meanings of records, fields and data. Further exploration will lead to the development of the ideas of sorting and filtering</a:t>
                      </a:r>
                    </a:p>
                  </a:txBody>
                  <a:tcPr marL="68580" marR="68580" marT="34290" marB="34290"/>
                </a:tc>
                <a:extLst>
                  <a:ext uri="{0D108BD9-81ED-4DB2-BD59-A6C34878D82A}">
                    <a16:rowId xmlns:a16="http://schemas.microsoft.com/office/drawing/2014/main" val="2674624449"/>
                  </a:ext>
                </a:extLst>
              </a:tr>
              <a:tr h="384133">
                <a:tc>
                  <a:txBody>
                    <a:bodyPr/>
                    <a:lstStyle/>
                    <a:p>
                      <a:r>
                        <a:rPr lang="en-GB" sz="1200" dirty="0">
                          <a:latin typeface="Century Gothic" panose="020B0502020202020204" pitchFamily="34" charset="0"/>
                        </a:rPr>
                        <a:t>Music</a:t>
                      </a:r>
                    </a:p>
                  </a:txBody>
                  <a:tcPr marL="68580" marR="68580" marT="34290" marB="34290"/>
                </a:tc>
                <a:tc>
                  <a:txBody>
                    <a:bodyPr/>
                    <a:lstStyle/>
                    <a:p>
                      <a:r>
                        <a:rPr lang="en-GB" sz="700" dirty="0">
                          <a:latin typeface="Century Gothic" panose="020B0502020202020204" pitchFamily="34" charset="0"/>
                        </a:rPr>
                        <a:t>Pentatonic Melodies and Composition on the theme of Chinese New Year.</a:t>
                      </a:r>
                    </a:p>
                  </a:txBody>
                  <a:tcPr marL="68580" marR="68580" marT="34290" marB="34290"/>
                </a:tc>
                <a:extLst>
                  <a:ext uri="{0D108BD9-81ED-4DB2-BD59-A6C34878D82A}">
                    <a16:rowId xmlns:a16="http://schemas.microsoft.com/office/drawing/2014/main" val="3765277871"/>
                  </a:ext>
                </a:extLst>
              </a:tr>
              <a:tr h="304145">
                <a:tc>
                  <a:txBody>
                    <a:bodyPr/>
                    <a:lstStyle/>
                    <a:p>
                      <a:r>
                        <a:rPr lang="en-GB" sz="1200" dirty="0">
                          <a:latin typeface="Century Gothic" panose="020B0502020202020204" pitchFamily="34" charset="0"/>
                        </a:rPr>
                        <a:t>PE</a:t>
                      </a:r>
                    </a:p>
                  </a:txBody>
                  <a:tcPr marL="68580" marR="68580" marT="34290" marB="34290"/>
                </a:tc>
                <a:tc>
                  <a:txBody>
                    <a:bodyPr/>
                    <a:lstStyle/>
                    <a:p>
                      <a:r>
                        <a:rPr lang="en-GB" sz="700" dirty="0">
                          <a:latin typeface="Century Gothic" panose="020B0502020202020204" pitchFamily="34" charset="0"/>
                        </a:rPr>
                        <a:t>Dance and Gymnastics</a:t>
                      </a:r>
                    </a:p>
                    <a:p>
                      <a:r>
                        <a:rPr lang="en-GB" sz="700" dirty="0">
                          <a:latin typeface="Century Gothic" panose="020B0502020202020204" pitchFamily="34" charset="0"/>
                        </a:rPr>
                        <a:t>Tennis and Outdoor and </a:t>
                      </a:r>
                      <a:r>
                        <a:rPr lang="en-GB" sz="700">
                          <a:latin typeface="Century Gothic" panose="020B0502020202020204" pitchFamily="34" charset="0"/>
                        </a:rPr>
                        <a:t>Adventurous Activities</a:t>
                      </a:r>
                      <a:endParaRPr lang="en-GB" sz="700" dirty="0">
                        <a:latin typeface="Century Gothic" panose="020B0502020202020204" pitchFamily="34" charset="0"/>
                      </a:endParaRPr>
                    </a:p>
                  </a:txBody>
                  <a:tcPr marL="68580" marR="68580" marT="34290" marB="34290"/>
                </a:tc>
                <a:extLst>
                  <a:ext uri="{0D108BD9-81ED-4DB2-BD59-A6C34878D82A}">
                    <a16:rowId xmlns:a16="http://schemas.microsoft.com/office/drawing/2014/main" val="2120493299"/>
                  </a:ext>
                </a:extLst>
              </a:tr>
              <a:tr h="292270">
                <a:tc>
                  <a:txBody>
                    <a:bodyPr/>
                    <a:lstStyle/>
                    <a:p>
                      <a:r>
                        <a:rPr lang="en-GB" sz="1200" dirty="0">
                          <a:latin typeface="Century Gothic" panose="020B0502020202020204" pitchFamily="34" charset="0"/>
                        </a:rPr>
                        <a:t>French</a:t>
                      </a:r>
                    </a:p>
                  </a:txBody>
                  <a:tcPr marL="68580" marR="68580" marT="34290" marB="34290"/>
                </a:tc>
                <a:tc>
                  <a:txBody>
                    <a:bodyPr/>
                    <a:lstStyle/>
                    <a:p>
                      <a:r>
                        <a:rPr lang="en-GB" sz="700" dirty="0">
                          <a:latin typeface="Century Gothic" panose="020B0502020202020204" pitchFamily="34" charset="0"/>
                        </a:rPr>
                        <a:t>Language and vocabulary of food.</a:t>
                      </a:r>
                    </a:p>
                  </a:txBody>
                  <a:tcPr marL="68580" marR="68580" marT="34290" marB="34290"/>
                </a:tc>
                <a:extLst>
                  <a:ext uri="{0D108BD9-81ED-4DB2-BD59-A6C34878D82A}">
                    <a16:rowId xmlns:a16="http://schemas.microsoft.com/office/drawing/2014/main" val="3846104127"/>
                  </a:ext>
                </a:extLst>
              </a:tr>
              <a:tr h="384133">
                <a:tc>
                  <a:txBody>
                    <a:bodyPr/>
                    <a:lstStyle/>
                    <a:p>
                      <a:r>
                        <a:rPr lang="en-GB" sz="1400" dirty="0">
                          <a:latin typeface="Century Gothic" panose="020B0502020202020204" pitchFamily="34" charset="0"/>
                        </a:rPr>
                        <a:t>PSHE</a:t>
                      </a:r>
                    </a:p>
                  </a:txBody>
                  <a:tcPr marL="68580" marR="68580" marT="34290" marB="34290"/>
                </a:tc>
                <a:tc>
                  <a:txBody>
                    <a:bodyPr/>
                    <a:lstStyle/>
                    <a:p>
                      <a:r>
                        <a:rPr lang="en-GB" sz="700" dirty="0">
                          <a:latin typeface="Century Gothic" panose="020B0502020202020204" pitchFamily="34" charset="0"/>
                        </a:rPr>
                        <a:t>Health and well being</a:t>
                      </a:r>
                    </a:p>
                    <a:p>
                      <a:r>
                        <a:rPr lang="en-GB" sz="700" dirty="0">
                          <a:latin typeface="Century Gothic" panose="020B0502020202020204" pitchFamily="34" charset="0"/>
                        </a:rPr>
                        <a:t>The Changing body.</a:t>
                      </a:r>
                    </a:p>
                  </a:txBody>
                  <a:tcPr marL="68580" marR="68580" marT="34290" marB="34290"/>
                </a:tc>
                <a:extLst>
                  <a:ext uri="{0D108BD9-81ED-4DB2-BD59-A6C34878D82A}">
                    <a16:rowId xmlns:a16="http://schemas.microsoft.com/office/drawing/2014/main" val="4022243910"/>
                  </a:ext>
                </a:extLst>
              </a:tr>
            </a:tbl>
          </a:graphicData>
        </a:graphic>
      </p:graphicFrame>
      <p:sp>
        <p:nvSpPr>
          <p:cNvPr id="4" name="TextBox 3">
            <a:extLst>
              <a:ext uri="{FF2B5EF4-FFF2-40B4-BE49-F238E27FC236}">
                <a16:creationId xmlns:a16="http://schemas.microsoft.com/office/drawing/2014/main" id="{1B591439-4861-4F90-B892-91E82850EC5F}"/>
              </a:ext>
            </a:extLst>
          </p:cNvPr>
          <p:cNvSpPr txBox="1"/>
          <p:nvPr/>
        </p:nvSpPr>
        <p:spPr>
          <a:xfrm>
            <a:off x="4758491" y="255182"/>
            <a:ext cx="4203203" cy="2777683"/>
          </a:xfrm>
          <a:prstGeom prst="rect">
            <a:avLst/>
          </a:prstGeom>
          <a:noFill/>
          <a:ln w="28575">
            <a:solidFill>
              <a:schemeClr val="accent2">
                <a:lumMod val="75000"/>
              </a:schemeClr>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100" b="1" dirty="0">
                <a:latin typeface="Century Gothic" panose="020B0502020202020204" pitchFamily="34" charset="0"/>
              </a:rPr>
              <a:t>How can you help your child at home? </a:t>
            </a:r>
          </a:p>
          <a:p>
            <a:pPr algn="ctr"/>
            <a:endParaRPr lang="en-GB" sz="1100" b="1" dirty="0">
              <a:latin typeface="Century Gothic" panose="020B0502020202020204" pitchFamily="34" charset="0"/>
            </a:endParaRPr>
          </a:p>
          <a:p>
            <a:pPr algn="ctr"/>
            <a:r>
              <a:rPr lang="en-GB" sz="1100" dirty="0">
                <a:latin typeface="Century Gothic" panose="020B0502020202020204" pitchFamily="34" charset="0"/>
              </a:rPr>
              <a:t>Ensure that your child understands the meaning of the key vocabulary for our topics and help them to research the topics we will be covering this term. Talking to your child is the best way to expand their vocabulary and improve their general knowledge. Read lots of books and look for interesting words and phrases in them. What do these words mean and how could they be used in an alternative context when they are writing? Home reading is a way for children to practise and consolidate the skills they have been taught. We expect children to read at home at least three times a week to support these skills and develop their comprehension skills and vocabulary. </a:t>
            </a:r>
          </a:p>
          <a:p>
            <a:pPr algn="ctr"/>
            <a:r>
              <a:rPr lang="en-GB" sz="1100" dirty="0">
                <a:latin typeface="Century Gothic" panose="020B0502020202020204" pitchFamily="34" charset="0"/>
              </a:rPr>
              <a:t>Thank you for all your continued support. If you have any questions or concerns please just ask!</a:t>
            </a:r>
          </a:p>
        </p:txBody>
      </p:sp>
      <p:sp>
        <p:nvSpPr>
          <p:cNvPr id="5" name="TextBox 4">
            <a:extLst>
              <a:ext uri="{FF2B5EF4-FFF2-40B4-BE49-F238E27FC236}">
                <a16:creationId xmlns:a16="http://schemas.microsoft.com/office/drawing/2014/main" id="{3880DAFB-8001-4F8E-9596-A575993A7E4C}"/>
              </a:ext>
            </a:extLst>
          </p:cNvPr>
          <p:cNvSpPr txBox="1"/>
          <p:nvPr/>
        </p:nvSpPr>
        <p:spPr>
          <a:xfrm>
            <a:off x="4769907" y="3126278"/>
            <a:ext cx="2090185" cy="1931298"/>
          </a:xfrm>
          <a:prstGeom prst="rect">
            <a:avLst/>
          </a:prstGeom>
          <a:noFill/>
          <a:ln w="28575">
            <a:solidFill>
              <a:schemeClr val="accent6">
                <a:lumMod val="75000"/>
              </a:schemeClr>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100" b="1" dirty="0">
                <a:latin typeface="Century Gothic" panose="020B0502020202020204" pitchFamily="34" charset="0"/>
                <a:cs typeface="Calibri" panose="020F0502020204030204"/>
              </a:rPr>
              <a:t>Key Information for this term</a:t>
            </a:r>
          </a:p>
          <a:p>
            <a:pPr algn="ctr"/>
            <a:endParaRPr lang="en-GB" sz="1100" dirty="0">
              <a:latin typeface="Century Gothic" panose="020B0502020202020204" pitchFamily="34" charset="0"/>
              <a:cs typeface="Calibri" panose="020F0502020204030204"/>
            </a:endParaRPr>
          </a:p>
          <a:p>
            <a:pPr algn="ctr"/>
            <a:r>
              <a:rPr lang="en-GB" sz="1100" dirty="0">
                <a:latin typeface="Century Gothic" panose="020B0502020202020204" pitchFamily="34" charset="0"/>
                <a:cs typeface="Calibri" panose="020F0502020204030204"/>
              </a:rPr>
              <a:t>PE is on Tuesday and Wednesday.</a:t>
            </a:r>
          </a:p>
          <a:p>
            <a:pPr algn="ctr"/>
            <a:r>
              <a:rPr lang="en-GB" sz="1100" dirty="0">
                <a:latin typeface="Century Gothic" panose="020B0502020202020204" pitchFamily="34" charset="0"/>
                <a:cs typeface="Calibri" panose="020F0502020204030204"/>
              </a:rPr>
              <a:t>Maths homework is given on</a:t>
            </a:r>
          </a:p>
          <a:p>
            <a:pPr algn="ctr"/>
            <a:r>
              <a:rPr lang="en-GB" sz="1100" dirty="0">
                <a:latin typeface="Century Gothic" panose="020B0502020202020204" pitchFamily="34" charset="0"/>
                <a:cs typeface="Calibri" panose="020F0502020204030204"/>
              </a:rPr>
              <a:t>Thursday to be returned the following Thursday.</a:t>
            </a:r>
          </a:p>
          <a:p>
            <a:pPr algn="ctr"/>
            <a:r>
              <a:rPr lang="en-GB" sz="1100" dirty="0">
                <a:latin typeface="Century Gothic" panose="020B0502020202020204" pitchFamily="34" charset="0"/>
                <a:cs typeface="Calibri" panose="020F0502020204030204"/>
              </a:rPr>
              <a:t>Spelling homework is given on Friday to be returned the following Friday.</a:t>
            </a:r>
          </a:p>
          <a:p>
            <a:pPr algn="ctr"/>
            <a:r>
              <a:rPr lang="en-GB" sz="1100" dirty="0">
                <a:latin typeface="Century Gothic" panose="020B0502020202020204" pitchFamily="34" charset="0"/>
                <a:cs typeface="Calibri" panose="020F0502020204030204"/>
              </a:rPr>
              <a:t> Spelling Test on Friday.</a:t>
            </a:r>
          </a:p>
        </p:txBody>
      </p:sp>
      <p:sp>
        <p:nvSpPr>
          <p:cNvPr id="6" name="TextBox 5">
            <a:extLst>
              <a:ext uri="{FF2B5EF4-FFF2-40B4-BE49-F238E27FC236}">
                <a16:creationId xmlns:a16="http://schemas.microsoft.com/office/drawing/2014/main" id="{EEE54EEE-BCCF-444F-8442-C15295C3A9A7}"/>
              </a:ext>
            </a:extLst>
          </p:cNvPr>
          <p:cNvSpPr txBox="1"/>
          <p:nvPr/>
        </p:nvSpPr>
        <p:spPr>
          <a:xfrm>
            <a:off x="6996223" y="4818312"/>
            <a:ext cx="1965471" cy="438582"/>
          </a:xfrm>
          <a:prstGeom prst="rect">
            <a:avLst/>
          </a:prstGeom>
          <a:noFill/>
          <a:ln w="28575">
            <a:solidFill>
              <a:schemeClr val="accent2">
                <a:lumMod val="75000"/>
              </a:schemeClr>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200" dirty="0">
                <a:latin typeface="Century Gothic" panose="020B0502020202020204" pitchFamily="34" charset="0"/>
              </a:rPr>
              <a:t>What are we reading this term?</a:t>
            </a:r>
            <a:endParaRPr lang="en-GB" sz="1200" b="1" dirty="0">
              <a:solidFill>
                <a:srgbClr val="7030A0"/>
              </a:solidFill>
              <a:latin typeface="Century Gothic"/>
            </a:endParaRPr>
          </a:p>
        </p:txBody>
      </p:sp>
      <p:pic>
        <p:nvPicPr>
          <p:cNvPr id="7" name="Picture 6">
            <a:extLst>
              <a:ext uri="{FF2B5EF4-FFF2-40B4-BE49-F238E27FC236}">
                <a16:creationId xmlns:a16="http://schemas.microsoft.com/office/drawing/2014/main" id="{C655EE92-EDDF-403C-84AB-D7FBC2F9BD00}"/>
              </a:ext>
            </a:extLst>
          </p:cNvPr>
          <p:cNvPicPr>
            <a:picLocks noChangeAspect="1"/>
          </p:cNvPicPr>
          <p:nvPr/>
        </p:nvPicPr>
        <p:blipFill>
          <a:blip r:embed="rId2"/>
          <a:stretch>
            <a:fillRect/>
          </a:stretch>
        </p:blipFill>
        <p:spPr>
          <a:xfrm>
            <a:off x="4741364" y="5163549"/>
            <a:ext cx="1031412" cy="1439269"/>
          </a:xfrm>
          <a:prstGeom prst="rect">
            <a:avLst/>
          </a:prstGeom>
        </p:spPr>
      </p:pic>
      <p:pic>
        <p:nvPicPr>
          <p:cNvPr id="11" name="Picture 10">
            <a:extLst>
              <a:ext uri="{FF2B5EF4-FFF2-40B4-BE49-F238E27FC236}">
                <a16:creationId xmlns:a16="http://schemas.microsoft.com/office/drawing/2014/main" id="{FC76922A-C4E4-44DE-BEB6-7907766541A3}"/>
              </a:ext>
            </a:extLst>
          </p:cNvPr>
          <p:cNvPicPr>
            <a:picLocks noChangeAspect="1"/>
          </p:cNvPicPr>
          <p:nvPr/>
        </p:nvPicPr>
        <p:blipFill>
          <a:blip r:embed="rId3"/>
          <a:stretch>
            <a:fillRect/>
          </a:stretch>
        </p:blipFill>
        <p:spPr>
          <a:xfrm>
            <a:off x="6996223" y="5321982"/>
            <a:ext cx="986122" cy="1280836"/>
          </a:xfrm>
          <a:prstGeom prst="rect">
            <a:avLst/>
          </a:prstGeom>
        </p:spPr>
      </p:pic>
      <p:sp>
        <p:nvSpPr>
          <p:cNvPr id="3" name="TextBox 2">
            <a:extLst>
              <a:ext uri="{FF2B5EF4-FFF2-40B4-BE49-F238E27FC236}">
                <a16:creationId xmlns:a16="http://schemas.microsoft.com/office/drawing/2014/main" id="{49BB1328-002A-9361-0CD2-A2CA89AF873B}"/>
              </a:ext>
            </a:extLst>
          </p:cNvPr>
          <p:cNvSpPr txBox="1"/>
          <p:nvPr/>
        </p:nvSpPr>
        <p:spPr>
          <a:xfrm>
            <a:off x="6996223" y="3148273"/>
            <a:ext cx="1965471" cy="1546577"/>
          </a:xfrm>
          <a:prstGeom prst="rect">
            <a:avLst/>
          </a:prstGeom>
          <a:solidFill>
            <a:srgbClr val="FFFF00"/>
          </a:solidFill>
          <a:ln w="28575">
            <a:solidFill>
              <a:srgbClr val="7030A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200" dirty="0">
                <a:latin typeface="Century Gothic" panose="020B0502020202020204" pitchFamily="34" charset="0"/>
              </a:rPr>
              <a:t>Year 4 will be taking the Multiplication Tables Check in May. It is essential that they know their tables. Please ensure children go on TT Rockstars at least twice a week.</a:t>
            </a:r>
            <a:endParaRPr lang="en-GB" sz="1200" b="1" dirty="0">
              <a:solidFill>
                <a:srgbClr val="7030A0"/>
              </a:solidFill>
              <a:latin typeface="Century Gothic"/>
            </a:endParaRPr>
          </a:p>
        </p:txBody>
      </p:sp>
      <p:pic>
        <p:nvPicPr>
          <p:cNvPr id="12" name="Picture 11">
            <a:extLst>
              <a:ext uri="{FF2B5EF4-FFF2-40B4-BE49-F238E27FC236}">
                <a16:creationId xmlns:a16="http://schemas.microsoft.com/office/drawing/2014/main" id="{E8CB81EF-1DB6-5DB1-2832-6FD4B7303368}"/>
              </a:ext>
            </a:extLst>
          </p:cNvPr>
          <p:cNvPicPr>
            <a:picLocks noChangeAspect="1"/>
          </p:cNvPicPr>
          <p:nvPr/>
        </p:nvPicPr>
        <p:blipFill>
          <a:blip r:embed="rId4"/>
          <a:stretch>
            <a:fillRect/>
          </a:stretch>
        </p:blipFill>
        <p:spPr>
          <a:xfrm>
            <a:off x="5832877" y="5163929"/>
            <a:ext cx="1091894" cy="1438890"/>
          </a:xfrm>
          <a:prstGeom prst="rect">
            <a:avLst/>
          </a:prstGeom>
        </p:spPr>
      </p:pic>
      <p:pic>
        <p:nvPicPr>
          <p:cNvPr id="15" name="Picture 14">
            <a:extLst>
              <a:ext uri="{FF2B5EF4-FFF2-40B4-BE49-F238E27FC236}">
                <a16:creationId xmlns:a16="http://schemas.microsoft.com/office/drawing/2014/main" id="{43545623-421F-8039-55A0-DC60FD4518DC}"/>
              </a:ext>
            </a:extLst>
          </p:cNvPr>
          <p:cNvPicPr>
            <a:picLocks noChangeAspect="1"/>
          </p:cNvPicPr>
          <p:nvPr/>
        </p:nvPicPr>
        <p:blipFill>
          <a:blip r:embed="rId5"/>
          <a:stretch>
            <a:fillRect/>
          </a:stretch>
        </p:blipFill>
        <p:spPr>
          <a:xfrm>
            <a:off x="8053797" y="5321982"/>
            <a:ext cx="939922" cy="1280836"/>
          </a:xfrm>
          <a:prstGeom prst="rect">
            <a:avLst/>
          </a:prstGeom>
        </p:spPr>
      </p:pic>
    </p:spTree>
    <p:extLst>
      <p:ext uri="{BB962C8B-B14F-4D97-AF65-F5344CB8AC3E}">
        <p14:creationId xmlns:p14="http://schemas.microsoft.com/office/powerpoint/2010/main" val="14454989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
            <a:extLst>
              <a:ext uri="{FF2B5EF4-FFF2-40B4-BE49-F238E27FC236}">
                <a16:creationId xmlns:a16="http://schemas.microsoft.com/office/drawing/2014/main" id="{B852823C-1ADC-7396-3183-B88244DC25E1}"/>
              </a:ext>
            </a:extLst>
          </p:cNvPr>
          <p:cNvSpPr txBox="1"/>
          <p:nvPr/>
        </p:nvSpPr>
        <p:spPr>
          <a:xfrm>
            <a:off x="4937458" y="185605"/>
            <a:ext cx="4058377" cy="769441"/>
          </a:xfrm>
          <a:prstGeom prst="rect">
            <a:avLst/>
          </a:prstGeom>
          <a:solidFill>
            <a:schemeClr val="accent6">
              <a:lumMod val="75000"/>
            </a:schemeClr>
          </a:solidFill>
        </p:spPr>
        <p:txBody>
          <a:bodyPr wrap="square" lIns="68580" tIns="34290" rIns="68580" bIns="3429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600" b="1" dirty="0">
                <a:solidFill>
                  <a:schemeClr val="bg1"/>
                </a:solidFill>
                <a:latin typeface="Century Gothic"/>
              </a:rPr>
              <a:t>Spring Curriculum Overview</a:t>
            </a:r>
            <a:endParaRPr lang="en-GB" sz="1600" b="1" dirty="0">
              <a:solidFill>
                <a:schemeClr val="bg1"/>
              </a:solidFill>
              <a:latin typeface="Century Gothic"/>
              <a:cs typeface="Calibri"/>
            </a:endParaRPr>
          </a:p>
          <a:p>
            <a:pPr algn="ctr"/>
            <a:r>
              <a:rPr lang="en-GB" sz="1600" b="1" dirty="0">
                <a:solidFill>
                  <a:schemeClr val="bg1"/>
                </a:solidFill>
                <a:latin typeface="Century Gothic"/>
              </a:rPr>
              <a:t>Year 3/4</a:t>
            </a:r>
          </a:p>
          <a:p>
            <a:pPr algn="ctr"/>
            <a:endParaRPr lang="en-GB" sz="1350" dirty="0">
              <a:solidFill>
                <a:schemeClr val="accent4">
                  <a:lumMod val="60000"/>
                  <a:lumOff val="40000"/>
                </a:schemeClr>
              </a:solidFill>
              <a:latin typeface="Ink Free"/>
            </a:endParaRPr>
          </a:p>
        </p:txBody>
      </p:sp>
      <p:sp>
        <p:nvSpPr>
          <p:cNvPr id="7" name="TextBox 6">
            <a:extLst>
              <a:ext uri="{FF2B5EF4-FFF2-40B4-BE49-F238E27FC236}">
                <a16:creationId xmlns:a16="http://schemas.microsoft.com/office/drawing/2014/main" id="{F8F5A523-EA10-05A6-A244-EC5EC5B07830}"/>
              </a:ext>
            </a:extLst>
          </p:cNvPr>
          <p:cNvSpPr txBox="1"/>
          <p:nvPr/>
        </p:nvSpPr>
        <p:spPr>
          <a:xfrm>
            <a:off x="4954001" y="1142510"/>
            <a:ext cx="4041835" cy="623248"/>
          </a:xfrm>
          <a:prstGeom prst="rect">
            <a:avLst/>
          </a:prstGeom>
          <a:noFill/>
          <a:ln w="57150">
            <a:solidFill>
              <a:schemeClr val="accent2">
                <a:lumMod val="75000"/>
              </a:schemeClr>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200" dirty="0">
                <a:latin typeface="Century Gothic" panose="020B0502020202020204" pitchFamily="34" charset="0"/>
              </a:rPr>
              <a:t>Who were the Anglo Saxons and why did they invade?</a:t>
            </a:r>
          </a:p>
          <a:p>
            <a:pPr algn="ctr"/>
            <a:r>
              <a:rPr lang="en-GB" sz="1200" dirty="0">
                <a:latin typeface="Century Gothic" panose="020B0502020202020204" pitchFamily="34" charset="0"/>
              </a:rPr>
              <a:t>Who lives in Antarctica?</a:t>
            </a:r>
            <a:endParaRPr lang="en-GB" sz="1200" dirty="0">
              <a:latin typeface="Century Gothic"/>
            </a:endParaRPr>
          </a:p>
        </p:txBody>
      </p:sp>
      <p:sp>
        <p:nvSpPr>
          <p:cNvPr id="14" name="TextBox 13">
            <a:extLst>
              <a:ext uri="{FF2B5EF4-FFF2-40B4-BE49-F238E27FC236}">
                <a16:creationId xmlns:a16="http://schemas.microsoft.com/office/drawing/2014/main" id="{BB63CEB8-8DA5-5FEB-56CD-2862C531BBE4}"/>
              </a:ext>
            </a:extLst>
          </p:cNvPr>
          <p:cNvSpPr txBox="1"/>
          <p:nvPr/>
        </p:nvSpPr>
        <p:spPr>
          <a:xfrm>
            <a:off x="4895182" y="3357647"/>
            <a:ext cx="4100655" cy="1931298"/>
          </a:xfrm>
          <a:prstGeom prst="rect">
            <a:avLst/>
          </a:prstGeom>
          <a:noFill/>
          <a:ln w="28575">
            <a:solidFill>
              <a:schemeClr val="accent2">
                <a:lumMod val="75000"/>
              </a:schemeClr>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100" dirty="0">
                <a:latin typeface="Century Gothic"/>
              </a:rPr>
              <a:t>We start the term with learning all about the invasion and settlement of Britain by the Anglo Saxons. We will learn the reasons why the Angles, Saxons and Jutes came to Britain, where they decided to settle, and how they lived. We will also find out about Anglo-Saxon beliefs and the spread of Christianity.</a:t>
            </a:r>
          </a:p>
          <a:p>
            <a:pPr algn="ctr"/>
            <a:r>
              <a:rPr lang="en-GB" sz="1100" dirty="0">
                <a:latin typeface="Century Gothic"/>
              </a:rPr>
              <a:t>During the second half term we will move on to our Geography topic of Antarctica. We will look at where Antarctica is and describe it’s climate, human and physical features. We will also use grid references and plot coordinates to follow the expedition of Ernest Shackleton.</a:t>
            </a:r>
          </a:p>
        </p:txBody>
      </p:sp>
      <p:sp>
        <p:nvSpPr>
          <p:cNvPr id="2" name="TextBox 1">
            <a:extLst>
              <a:ext uri="{FF2B5EF4-FFF2-40B4-BE49-F238E27FC236}">
                <a16:creationId xmlns:a16="http://schemas.microsoft.com/office/drawing/2014/main" id="{67E33F19-C412-13D4-BDD2-B8D4BFCBF49B}"/>
              </a:ext>
            </a:extLst>
          </p:cNvPr>
          <p:cNvSpPr txBox="1"/>
          <p:nvPr/>
        </p:nvSpPr>
        <p:spPr>
          <a:xfrm>
            <a:off x="4895182" y="5402356"/>
            <a:ext cx="2298587" cy="1273426"/>
          </a:xfrm>
          <a:prstGeom prst="rect">
            <a:avLst/>
          </a:prstGeom>
          <a:noFill/>
          <a:ln w="28575">
            <a:solidFill>
              <a:schemeClr val="accent2">
                <a:lumMod val="75000"/>
              </a:schemeClr>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000" b="1" u="sng" dirty="0">
                <a:solidFill>
                  <a:schemeClr val="accent6">
                    <a:lumMod val="75000"/>
                  </a:schemeClr>
                </a:solidFill>
                <a:latin typeface="Century Gothic"/>
              </a:rPr>
              <a:t>Christian Value </a:t>
            </a:r>
          </a:p>
          <a:p>
            <a:pPr algn="ctr"/>
            <a:endParaRPr lang="en-GB" sz="1000" b="1" u="sng" dirty="0">
              <a:solidFill>
                <a:schemeClr val="accent6">
                  <a:lumMod val="75000"/>
                </a:schemeClr>
              </a:solidFill>
              <a:latin typeface="Century Gothic"/>
            </a:endParaRPr>
          </a:p>
          <a:p>
            <a:pPr algn="ctr"/>
            <a:r>
              <a:rPr lang="en-GB" sz="1000" dirty="0">
                <a:latin typeface="Century Gothic"/>
              </a:rPr>
              <a:t>Our Christian Value this term is ‘</a:t>
            </a:r>
            <a:r>
              <a:rPr lang="en-GB" sz="1000" b="1" dirty="0">
                <a:latin typeface="Century Gothic"/>
              </a:rPr>
              <a:t>Forgiveness’.</a:t>
            </a:r>
          </a:p>
          <a:p>
            <a:pPr algn="ctr"/>
            <a:r>
              <a:rPr lang="en-GB" sz="1000" dirty="0">
                <a:latin typeface="Century Gothic"/>
              </a:rPr>
              <a:t>Our vision is </a:t>
            </a:r>
            <a:r>
              <a:rPr lang="en-GB" sz="1000" b="1" dirty="0">
                <a:latin typeface="Century Gothic"/>
              </a:rPr>
              <a:t>‘Believe and Achieve’</a:t>
            </a:r>
            <a:r>
              <a:rPr lang="en-GB" sz="1000" dirty="0">
                <a:latin typeface="Century Gothic"/>
              </a:rPr>
              <a:t>.</a:t>
            </a:r>
          </a:p>
          <a:p>
            <a:pPr algn="ctr"/>
            <a:r>
              <a:rPr lang="en-GB" sz="1000" dirty="0">
                <a:latin typeface="Century Gothic"/>
              </a:rPr>
              <a:t>We will be thinking about these in everything that we do this term.</a:t>
            </a:r>
          </a:p>
          <a:p>
            <a:endParaRPr lang="en-GB" sz="825" dirty="0">
              <a:latin typeface="Century Gothic"/>
            </a:endParaRPr>
          </a:p>
        </p:txBody>
      </p:sp>
      <p:sp>
        <p:nvSpPr>
          <p:cNvPr id="10" name="TextBox 9">
            <a:extLst>
              <a:ext uri="{FF2B5EF4-FFF2-40B4-BE49-F238E27FC236}">
                <a16:creationId xmlns:a16="http://schemas.microsoft.com/office/drawing/2014/main" id="{FA2FADFE-E433-9327-9C1F-D162DB828FF9}"/>
              </a:ext>
            </a:extLst>
          </p:cNvPr>
          <p:cNvSpPr txBox="1"/>
          <p:nvPr/>
        </p:nvSpPr>
        <p:spPr>
          <a:xfrm>
            <a:off x="7245752" y="5402356"/>
            <a:ext cx="1750085" cy="615553"/>
          </a:xfrm>
          <a:prstGeom prst="rect">
            <a:avLst/>
          </a:prstGeom>
          <a:noFill/>
          <a:ln>
            <a:no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GB" sz="1200" i="1" dirty="0">
                <a:solidFill>
                  <a:srgbClr val="7030A0"/>
                </a:solidFill>
                <a:latin typeface="Ink Free"/>
                <a:cs typeface="Calibri"/>
              </a:rPr>
              <a:t>"</a:t>
            </a:r>
            <a:r>
              <a:rPr lang="en-GB" sz="1000" i="1" dirty="0">
                <a:solidFill>
                  <a:srgbClr val="7030A0"/>
                </a:solidFill>
                <a:latin typeface="Ink Free"/>
                <a:cs typeface="Calibri"/>
              </a:rPr>
              <a:t>Life in all its fullness"</a:t>
            </a:r>
          </a:p>
          <a:p>
            <a:pPr algn="r"/>
            <a:r>
              <a:rPr lang="en-GB" sz="1000" i="1" dirty="0">
                <a:solidFill>
                  <a:srgbClr val="7030A0"/>
                </a:solidFill>
                <a:latin typeface="Ink Free"/>
                <a:cs typeface="Calibri"/>
              </a:rPr>
              <a:t>John 10:10</a:t>
            </a:r>
          </a:p>
          <a:p>
            <a:endParaRPr lang="en-GB" sz="1350" dirty="0">
              <a:cs typeface="Calibri"/>
            </a:endParaRPr>
          </a:p>
        </p:txBody>
      </p:sp>
      <p:pic>
        <p:nvPicPr>
          <p:cNvPr id="16" name="Picture 15" descr="A group of kids with their hands up&#10;&#10;Description automatically generated">
            <a:extLst>
              <a:ext uri="{FF2B5EF4-FFF2-40B4-BE49-F238E27FC236}">
                <a16:creationId xmlns:a16="http://schemas.microsoft.com/office/drawing/2014/main" id="{A6DD2387-4ACA-41E6-2150-B5D4D90319DC}"/>
              </a:ext>
            </a:extLst>
          </p:cNvPr>
          <p:cNvPicPr>
            <a:picLocks noChangeAspect="1"/>
          </p:cNvPicPr>
          <p:nvPr/>
        </p:nvPicPr>
        <p:blipFill>
          <a:blip r:embed="rId2"/>
          <a:stretch>
            <a:fillRect/>
          </a:stretch>
        </p:blipFill>
        <p:spPr>
          <a:xfrm>
            <a:off x="7310720" y="5855765"/>
            <a:ext cx="976106" cy="841601"/>
          </a:xfrm>
          <a:prstGeom prst="rect">
            <a:avLst/>
          </a:prstGeom>
        </p:spPr>
      </p:pic>
      <p:sp>
        <p:nvSpPr>
          <p:cNvPr id="17" name="TextBox 16">
            <a:extLst>
              <a:ext uri="{FF2B5EF4-FFF2-40B4-BE49-F238E27FC236}">
                <a16:creationId xmlns:a16="http://schemas.microsoft.com/office/drawing/2014/main" id="{55169FF3-3C4C-BFE1-595D-2A3B99C0515E}"/>
              </a:ext>
            </a:extLst>
          </p:cNvPr>
          <p:cNvSpPr txBox="1"/>
          <p:nvPr/>
        </p:nvSpPr>
        <p:spPr>
          <a:xfrm>
            <a:off x="190602" y="233695"/>
            <a:ext cx="1981919" cy="2439129"/>
          </a:xfrm>
          <a:prstGeom prst="rect">
            <a:avLst/>
          </a:prstGeom>
          <a:noFill/>
          <a:ln w="28575">
            <a:solidFill>
              <a:schemeClr val="accent2">
                <a:lumMod val="75000"/>
              </a:schemeClr>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200" b="1" dirty="0">
                <a:latin typeface="Century Gothic"/>
                <a:cs typeface="Calibri"/>
              </a:rPr>
              <a:t>Key vocabulary</a:t>
            </a:r>
          </a:p>
          <a:p>
            <a:pPr algn="ctr"/>
            <a:r>
              <a:rPr lang="en-US" sz="1100" dirty="0">
                <a:latin typeface="Century Gothic" panose="020B0502020202020204" pitchFamily="34" charset="0"/>
                <a:cs typeface="Calibri" panose="020F0502020204030204"/>
              </a:rPr>
              <a:t>Angles, Britons, convert, empire, inference, invasion, Kingdom, missionary, paganism, Pope, Romans, Saxons, Jutes, settlement, settlers, Vikings.</a:t>
            </a:r>
          </a:p>
          <a:p>
            <a:pPr algn="ctr"/>
            <a:r>
              <a:rPr lang="en-GB" sz="1100" dirty="0">
                <a:latin typeface="Century Gothic" panose="020B0502020202020204" pitchFamily="34" charset="0"/>
                <a:cs typeface="Calibri" panose="020F0502020204030204"/>
              </a:rPr>
              <a:t>Climate, climate zone, compass points, direction, drifting ice, hemisphere, ice sheet, ice shelf, iceberg, lines of latitude, lines of longitude</a:t>
            </a:r>
            <a:endParaRPr lang="en-US" sz="1100" dirty="0">
              <a:latin typeface="Century Gothic" panose="020B0502020202020204" pitchFamily="34" charset="0"/>
              <a:cs typeface="Calibri" panose="020F0502020204030204"/>
            </a:endParaRPr>
          </a:p>
        </p:txBody>
      </p:sp>
      <p:sp>
        <p:nvSpPr>
          <p:cNvPr id="18" name="TextBox 17">
            <a:extLst>
              <a:ext uri="{FF2B5EF4-FFF2-40B4-BE49-F238E27FC236}">
                <a16:creationId xmlns:a16="http://schemas.microsoft.com/office/drawing/2014/main" id="{418F9C42-D895-1077-0E4F-458025D7A444}"/>
              </a:ext>
            </a:extLst>
          </p:cNvPr>
          <p:cNvSpPr txBox="1"/>
          <p:nvPr/>
        </p:nvSpPr>
        <p:spPr>
          <a:xfrm>
            <a:off x="189523" y="4376074"/>
            <a:ext cx="4100655" cy="1754326"/>
          </a:xfrm>
          <a:prstGeom prst="rect">
            <a:avLst/>
          </a:prstGeom>
          <a:noFill/>
          <a:ln w="28575">
            <a:solidFill>
              <a:schemeClr val="accent6">
                <a:lumMod val="75000"/>
              </a:schemeClr>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050" b="1" dirty="0">
                <a:solidFill>
                  <a:srgbClr val="000000"/>
                </a:solidFill>
                <a:latin typeface="Century Gothic"/>
              </a:rPr>
              <a:t>Useful websites</a:t>
            </a:r>
          </a:p>
          <a:p>
            <a:r>
              <a:rPr lang="en-GB" sz="900" dirty="0">
                <a:latin typeface="Century Gothic"/>
                <a:hlinkClick r:id="rId3"/>
              </a:rPr>
              <a:t>https://www.natgeokids.com/uk/discover/history/general-history/anglo-saxons/</a:t>
            </a:r>
            <a:endParaRPr lang="en-GB" sz="900" dirty="0">
              <a:latin typeface="Century Gothic"/>
            </a:endParaRPr>
          </a:p>
          <a:p>
            <a:pPr algn="l"/>
            <a:r>
              <a:rPr lang="en-GB" sz="900" u="sng" dirty="0">
                <a:solidFill>
                  <a:srgbClr val="2A6496"/>
                </a:solidFill>
                <a:latin typeface="Open Sans" panose="020B0606030504020204" pitchFamily="34" charset="0"/>
                <a:hlinkClick r:id="rId4"/>
              </a:rPr>
              <a:t>https://planbee.com/blogs/news/anglo-saxon-ks2-facts</a:t>
            </a:r>
            <a:endParaRPr lang="en-GB" sz="900" dirty="0">
              <a:solidFill>
                <a:srgbClr val="333333"/>
              </a:solidFill>
              <a:latin typeface="Open Sans" panose="020B0606030504020204" pitchFamily="34" charset="0"/>
            </a:endParaRPr>
          </a:p>
          <a:p>
            <a:pPr algn="l"/>
            <a:r>
              <a:rPr lang="en-GB" sz="900" dirty="0">
                <a:solidFill>
                  <a:srgbClr val="428BCA"/>
                </a:solidFill>
                <a:latin typeface="Open Sans" panose="020B0606030504020204" pitchFamily="34" charset="0"/>
                <a:hlinkClick r:id="rId5"/>
              </a:rPr>
              <a:t>https://school-learningzone.co.uk/key_stage_two/ks2_history/british_history_/the_anglo_saxons/the_anglo_saxons.html</a:t>
            </a:r>
            <a:endParaRPr lang="en-GB" sz="900" dirty="0">
              <a:solidFill>
                <a:srgbClr val="333333"/>
              </a:solidFill>
              <a:latin typeface="Open Sans" panose="020B0606030504020204" pitchFamily="34" charset="0"/>
            </a:endParaRPr>
          </a:p>
          <a:p>
            <a:pPr algn="l"/>
            <a:r>
              <a:rPr lang="en-GB" sz="900" dirty="0">
                <a:solidFill>
                  <a:srgbClr val="428BCA"/>
                </a:solidFill>
                <a:latin typeface="Open Sans" panose="020B0606030504020204" pitchFamily="34" charset="0"/>
                <a:hlinkClick r:id="rId6"/>
              </a:rPr>
              <a:t>https://www.dkfindout.com/uk/history/anglo-saxons/</a:t>
            </a:r>
            <a:endParaRPr lang="en-GB" sz="900" dirty="0">
              <a:solidFill>
                <a:srgbClr val="333333"/>
              </a:solidFill>
              <a:latin typeface="Open Sans" panose="020B0606030504020204" pitchFamily="34" charset="0"/>
            </a:endParaRPr>
          </a:p>
          <a:p>
            <a:pPr algn="l"/>
            <a:r>
              <a:rPr lang="en-GB" sz="900" dirty="0">
                <a:solidFill>
                  <a:srgbClr val="428BCA"/>
                </a:solidFill>
                <a:latin typeface="Open Sans" panose="020B0606030504020204" pitchFamily="34" charset="0"/>
                <a:hlinkClick r:id="rId7"/>
              </a:rPr>
              <a:t>http://www.primaryhomeworkhelp.co.uk/saxons.htm</a:t>
            </a:r>
            <a:endParaRPr lang="en-GB" sz="900" dirty="0">
              <a:solidFill>
                <a:srgbClr val="428BCA"/>
              </a:solidFill>
              <a:latin typeface="Open Sans" panose="020B0606030504020204" pitchFamily="34" charset="0"/>
            </a:endParaRPr>
          </a:p>
          <a:p>
            <a:pPr algn="l"/>
            <a:r>
              <a:rPr lang="en-GB" sz="900" dirty="0">
                <a:solidFill>
                  <a:srgbClr val="428BCA"/>
                </a:solidFill>
                <a:latin typeface="Open Sans" panose="020B0606030504020204" pitchFamily="34" charset="0"/>
                <a:hlinkClick r:id="rId8"/>
              </a:rPr>
              <a:t>https://www.nationaltrust.org.uk/visit/suffolk/sutton-hoo</a:t>
            </a:r>
            <a:endParaRPr lang="en-GB" sz="900" dirty="0">
              <a:solidFill>
                <a:srgbClr val="428BCA"/>
              </a:solidFill>
              <a:latin typeface="Open Sans" panose="020B0606030504020204" pitchFamily="34" charset="0"/>
            </a:endParaRPr>
          </a:p>
          <a:p>
            <a:pPr algn="l"/>
            <a:r>
              <a:rPr lang="en-GB" sz="900" dirty="0">
                <a:solidFill>
                  <a:srgbClr val="333333"/>
                </a:solidFill>
                <a:latin typeface="Open Sans" panose="020B0606030504020204" pitchFamily="34" charset="0"/>
                <a:hlinkClick r:id="rId9"/>
              </a:rPr>
              <a:t>https://discoveringantarctica.org.uk/</a:t>
            </a:r>
            <a:endParaRPr lang="en-GB" sz="900" dirty="0">
              <a:solidFill>
                <a:srgbClr val="333333"/>
              </a:solidFill>
              <a:latin typeface="Open Sans" panose="020B0606030504020204" pitchFamily="34" charset="0"/>
            </a:endParaRPr>
          </a:p>
          <a:p>
            <a:pPr algn="l"/>
            <a:r>
              <a:rPr lang="en-GB" sz="900" dirty="0">
                <a:solidFill>
                  <a:srgbClr val="333333"/>
                </a:solidFill>
                <a:latin typeface="Open Sans" panose="020B0606030504020204" pitchFamily="34" charset="0"/>
                <a:hlinkClick r:id="rId10"/>
              </a:rPr>
              <a:t>https://www.bbc.co.uk/bitesize/articles/zjg46v4</a:t>
            </a:r>
            <a:endParaRPr lang="en-GB" sz="900" dirty="0">
              <a:solidFill>
                <a:srgbClr val="333333"/>
              </a:solidFill>
              <a:latin typeface="Open Sans" panose="020B0606030504020204" pitchFamily="34" charset="0"/>
            </a:endParaRPr>
          </a:p>
        </p:txBody>
      </p:sp>
      <p:sp>
        <p:nvSpPr>
          <p:cNvPr id="19" name="TextBox 18">
            <a:extLst>
              <a:ext uri="{FF2B5EF4-FFF2-40B4-BE49-F238E27FC236}">
                <a16:creationId xmlns:a16="http://schemas.microsoft.com/office/drawing/2014/main" id="{74F2BBB1-5BC0-8894-C999-CD92D88876B2}"/>
              </a:ext>
            </a:extLst>
          </p:cNvPr>
          <p:cNvSpPr txBox="1"/>
          <p:nvPr/>
        </p:nvSpPr>
        <p:spPr>
          <a:xfrm>
            <a:off x="190602" y="6242361"/>
            <a:ext cx="4099576" cy="392415"/>
          </a:xfrm>
          <a:prstGeom prst="rect">
            <a:avLst/>
          </a:prstGeom>
          <a:noFill/>
          <a:ln w="28575">
            <a:solidFill>
              <a:schemeClr val="accent2">
                <a:lumMod val="75000"/>
              </a:schemeClr>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050" dirty="0">
                <a:latin typeface="Century Gothic"/>
                <a:cs typeface="Calibri"/>
              </a:rPr>
              <a:t>You will find lots more information about the Year3/4 curriculum on our school website.</a:t>
            </a:r>
            <a:endParaRPr lang="en-GB" sz="1050" dirty="0">
              <a:latin typeface="Century Gothic"/>
            </a:endParaRPr>
          </a:p>
        </p:txBody>
      </p:sp>
      <p:sp>
        <p:nvSpPr>
          <p:cNvPr id="20" name="TextBox 19">
            <a:extLst>
              <a:ext uri="{FF2B5EF4-FFF2-40B4-BE49-F238E27FC236}">
                <a16:creationId xmlns:a16="http://schemas.microsoft.com/office/drawing/2014/main" id="{26D7C548-87EB-F5B2-23BB-5578DD41FF89}"/>
              </a:ext>
            </a:extLst>
          </p:cNvPr>
          <p:cNvSpPr txBox="1"/>
          <p:nvPr/>
        </p:nvSpPr>
        <p:spPr>
          <a:xfrm>
            <a:off x="2308260" y="223224"/>
            <a:ext cx="1981919" cy="2492990"/>
          </a:xfrm>
          <a:prstGeom prst="rect">
            <a:avLst/>
          </a:prstGeom>
          <a:noFill/>
          <a:ln w="28575">
            <a:solidFill>
              <a:schemeClr val="accent2">
                <a:lumMod val="75000"/>
              </a:schemeClr>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GB" sz="1050" b="1" dirty="0">
                <a:latin typeface="Century Gothic"/>
                <a:cs typeface="Calibri"/>
              </a:rPr>
              <a:t>Questions to get you thinking...</a:t>
            </a:r>
            <a:endParaRPr lang="en-GB" sz="800" b="1" dirty="0">
              <a:latin typeface="Century Gothic"/>
              <a:cs typeface="Calibri"/>
            </a:endParaRPr>
          </a:p>
          <a:p>
            <a:r>
              <a:rPr lang="en-GB" sz="1050" dirty="0">
                <a:latin typeface="Century Gothic"/>
                <a:cs typeface="Calibri"/>
              </a:rPr>
              <a:t>Who were the Anglo Saxons?</a:t>
            </a:r>
          </a:p>
          <a:p>
            <a:r>
              <a:rPr lang="en-GB" sz="1050" dirty="0">
                <a:latin typeface="Century Gothic"/>
                <a:cs typeface="Calibri"/>
              </a:rPr>
              <a:t>What was Britain like at the time?</a:t>
            </a:r>
          </a:p>
          <a:p>
            <a:r>
              <a:rPr lang="en-GB" sz="1050" dirty="0">
                <a:latin typeface="Century Gothic"/>
                <a:cs typeface="Calibri"/>
              </a:rPr>
              <a:t>Why did they choose to invade Britain?</a:t>
            </a:r>
          </a:p>
          <a:p>
            <a:r>
              <a:rPr lang="en-GB" sz="1050" dirty="0">
                <a:latin typeface="Century Gothic"/>
                <a:cs typeface="Calibri"/>
              </a:rPr>
              <a:t>Where did they settle?</a:t>
            </a:r>
          </a:p>
          <a:p>
            <a:r>
              <a:rPr lang="en-GB" sz="1050" dirty="0">
                <a:latin typeface="Century Gothic"/>
                <a:cs typeface="Calibri"/>
              </a:rPr>
              <a:t>What did they believe in?</a:t>
            </a:r>
          </a:p>
          <a:p>
            <a:r>
              <a:rPr lang="en-GB" sz="1050" dirty="0">
                <a:latin typeface="Century Gothic"/>
                <a:cs typeface="Calibri"/>
              </a:rPr>
              <a:t>Where is Antarctica?</a:t>
            </a:r>
          </a:p>
          <a:p>
            <a:r>
              <a:rPr lang="en-GB" sz="1050" dirty="0">
                <a:latin typeface="Century Gothic"/>
                <a:cs typeface="Calibri"/>
              </a:rPr>
              <a:t>What is the climate like?</a:t>
            </a:r>
          </a:p>
          <a:p>
            <a:r>
              <a:rPr lang="en-GB" sz="1050" dirty="0">
                <a:latin typeface="Century Gothic"/>
                <a:cs typeface="Calibri"/>
              </a:rPr>
              <a:t>Who lives there?</a:t>
            </a:r>
          </a:p>
          <a:p>
            <a:r>
              <a:rPr lang="en-GB" sz="1050" dirty="0">
                <a:latin typeface="Century Gothic"/>
                <a:cs typeface="Calibri"/>
              </a:rPr>
              <a:t>What happened on the Shakleton expedition?</a:t>
            </a:r>
          </a:p>
        </p:txBody>
      </p:sp>
      <p:pic>
        <p:nvPicPr>
          <p:cNvPr id="21" name="Content Placeholder 6">
            <a:extLst>
              <a:ext uri="{FF2B5EF4-FFF2-40B4-BE49-F238E27FC236}">
                <a16:creationId xmlns:a16="http://schemas.microsoft.com/office/drawing/2014/main" id="{5844A131-7162-4675-978F-5D807D4C17D4}"/>
              </a:ext>
            </a:extLst>
          </p:cNvPr>
          <p:cNvPicPr>
            <a:picLocks noChangeAspect="1"/>
          </p:cNvPicPr>
          <p:nvPr/>
        </p:nvPicPr>
        <p:blipFill>
          <a:blip r:embed="rId11"/>
          <a:stretch>
            <a:fillRect/>
          </a:stretch>
        </p:blipFill>
        <p:spPr>
          <a:xfrm>
            <a:off x="4853824" y="1859035"/>
            <a:ext cx="1637266" cy="1405334"/>
          </a:xfrm>
          <a:prstGeom prst="rect">
            <a:avLst/>
          </a:prstGeom>
          <a:ln>
            <a:noFill/>
          </a:ln>
          <a:effectLst>
            <a:softEdge rad="112500"/>
          </a:effectLst>
        </p:spPr>
      </p:pic>
      <p:pic>
        <p:nvPicPr>
          <p:cNvPr id="3" name="Picture 2">
            <a:extLst>
              <a:ext uri="{FF2B5EF4-FFF2-40B4-BE49-F238E27FC236}">
                <a16:creationId xmlns:a16="http://schemas.microsoft.com/office/drawing/2014/main" id="{BB8FFF2B-9562-403A-B7AB-CBF94CBA1196}"/>
              </a:ext>
            </a:extLst>
          </p:cNvPr>
          <p:cNvPicPr>
            <a:picLocks noChangeAspect="1"/>
          </p:cNvPicPr>
          <p:nvPr/>
        </p:nvPicPr>
        <p:blipFill>
          <a:blip r:embed="rId12"/>
          <a:stretch>
            <a:fillRect/>
          </a:stretch>
        </p:blipFill>
        <p:spPr>
          <a:xfrm>
            <a:off x="3691870" y="353496"/>
            <a:ext cx="464727" cy="601550"/>
          </a:xfrm>
          <a:prstGeom prst="rect">
            <a:avLst/>
          </a:prstGeom>
        </p:spPr>
      </p:pic>
      <p:pic>
        <p:nvPicPr>
          <p:cNvPr id="4" name="Picture 3">
            <a:extLst>
              <a:ext uri="{FF2B5EF4-FFF2-40B4-BE49-F238E27FC236}">
                <a16:creationId xmlns:a16="http://schemas.microsoft.com/office/drawing/2014/main" id="{6226B0EA-8256-4248-B23A-0051D4346B3E}"/>
              </a:ext>
            </a:extLst>
          </p:cNvPr>
          <p:cNvPicPr>
            <a:picLocks noChangeAspect="1"/>
          </p:cNvPicPr>
          <p:nvPr/>
        </p:nvPicPr>
        <p:blipFill>
          <a:blip r:embed="rId13"/>
          <a:stretch>
            <a:fillRect/>
          </a:stretch>
        </p:blipFill>
        <p:spPr>
          <a:xfrm>
            <a:off x="3151358" y="2907319"/>
            <a:ext cx="1158794" cy="1451129"/>
          </a:xfrm>
          <a:prstGeom prst="rect">
            <a:avLst/>
          </a:prstGeom>
          <a:ln>
            <a:noFill/>
          </a:ln>
          <a:effectLst>
            <a:softEdge rad="112500"/>
          </a:effectLst>
        </p:spPr>
      </p:pic>
      <p:sp>
        <p:nvSpPr>
          <p:cNvPr id="6" name="Thought Bubble: Cloud 5">
            <a:extLst>
              <a:ext uri="{FF2B5EF4-FFF2-40B4-BE49-F238E27FC236}">
                <a16:creationId xmlns:a16="http://schemas.microsoft.com/office/drawing/2014/main" id="{3458D26E-FB3A-4814-BA79-0ED02DAB336D}"/>
              </a:ext>
            </a:extLst>
          </p:cNvPr>
          <p:cNvSpPr/>
          <p:nvPr/>
        </p:nvSpPr>
        <p:spPr>
          <a:xfrm>
            <a:off x="190602" y="2823314"/>
            <a:ext cx="1566517" cy="793968"/>
          </a:xfrm>
          <a:prstGeom prst="cloudCallout">
            <a:avLst>
              <a:gd name="adj1" fmla="val 37498"/>
              <a:gd name="adj2" fmla="val 66837"/>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800" dirty="0">
                <a:latin typeface="Century Gothic" panose="020B0502020202020204" pitchFamily="34" charset="0"/>
              </a:rPr>
              <a:t>We will try and solve the mystery of Sutton </a:t>
            </a:r>
            <a:r>
              <a:rPr lang="en-GB" sz="800" dirty="0" err="1">
                <a:latin typeface="Century Gothic" panose="020B0502020202020204" pitchFamily="34" charset="0"/>
              </a:rPr>
              <a:t>Hoo</a:t>
            </a:r>
            <a:r>
              <a:rPr lang="en-GB" sz="800" dirty="0">
                <a:latin typeface="Century Gothic" panose="020B0502020202020204" pitchFamily="34" charset="0"/>
              </a:rPr>
              <a:t>!</a:t>
            </a:r>
          </a:p>
        </p:txBody>
      </p:sp>
      <p:pic>
        <p:nvPicPr>
          <p:cNvPr id="15" name="Picture 14">
            <a:extLst>
              <a:ext uri="{FF2B5EF4-FFF2-40B4-BE49-F238E27FC236}">
                <a16:creationId xmlns:a16="http://schemas.microsoft.com/office/drawing/2014/main" id="{BFB6A247-66D5-4C39-AFC0-7D571F63006F}"/>
              </a:ext>
            </a:extLst>
          </p:cNvPr>
          <p:cNvPicPr>
            <a:picLocks noChangeAspect="1"/>
          </p:cNvPicPr>
          <p:nvPr/>
        </p:nvPicPr>
        <p:blipFill>
          <a:blip r:embed="rId14"/>
          <a:stretch>
            <a:fillRect/>
          </a:stretch>
        </p:blipFill>
        <p:spPr>
          <a:xfrm>
            <a:off x="6570757" y="1765758"/>
            <a:ext cx="1300090" cy="725241"/>
          </a:xfrm>
          <a:prstGeom prst="rect">
            <a:avLst/>
          </a:prstGeom>
          <a:ln>
            <a:noFill/>
          </a:ln>
          <a:effectLst>
            <a:softEdge rad="112500"/>
          </a:effectLst>
        </p:spPr>
      </p:pic>
      <p:pic>
        <p:nvPicPr>
          <p:cNvPr id="1026" name="Picture 2" descr="Why the famed Sutton Hoo ship burial was likely the last of its kind">
            <a:extLst>
              <a:ext uri="{FF2B5EF4-FFF2-40B4-BE49-F238E27FC236}">
                <a16:creationId xmlns:a16="http://schemas.microsoft.com/office/drawing/2014/main" id="{9FEB9560-3A3D-4121-8B61-BF39ACEDF1FC}"/>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587788" y="3153624"/>
            <a:ext cx="1626775" cy="11256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6DB70A3-5B08-84C0-82E9-80E9787A24E4}"/>
              </a:ext>
            </a:extLst>
          </p:cNvPr>
          <p:cNvPicPr>
            <a:picLocks noChangeAspect="1"/>
          </p:cNvPicPr>
          <p:nvPr/>
        </p:nvPicPr>
        <p:blipFill>
          <a:blip r:embed="rId16"/>
          <a:stretch>
            <a:fillRect/>
          </a:stretch>
        </p:blipFill>
        <p:spPr>
          <a:xfrm>
            <a:off x="6663313" y="2475276"/>
            <a:ext cx="1207534" cy="789093"/>
          </a:xfrm>
          <a:prstGeom prst="rect">
            <a:avLst/>
          </a:prstGeom>
          <a:ln>
            <a:noFill/>
          </a:ln>
          <a:effectLst>
            <a:softEdge rad="112500"/>
          </a:effectLst>
        </p:spPr>
      </p:pic>
      <p:pic>
        <p:nvPicPr>
          <p:cNvPr id="1030" name="Picture 6" descr="Antarctica Map / Map of Antarctica ...">
            <a:extLst>
              <a:ext uri="{FF2B5EF4-FFF2-40B4-BE49-F238E27FC236}">
                <a16:creationId xmlns:a16="http://schemas.microsoft.com/office/drawing/2014/main" id="{B131ABAF-ED5F-D478-702B-5A7738FE44C7}"/>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870847" y="2013091"/>
            <a:ext cx="955815" cy="9558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664</TotalTime>
  <Words>1103</Words>
  <Application>Microsoft Office PowerPoint</Application>
  <PresentationFormat>On-screen Show (4:3)</PresentationFormat>
  <Paragraphs>84</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Calibri</vt:lpstr>
      <vt:lpstr>Calibri Light</vt:lpstr>
      <vt:lpstr>Century Gothic</vt:lpstr>
      <vt:lpstr>Ink Free</vt:lpstr>
      <vt:lpstr>Open Sans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Joanne Wright</dc:creator>
  <cp:lastModifiedBy>Joanne Wright</cp:lastModifiedBy>
  <cp:revision>35</cp:revision>
  <cp:lastPrinted>2024-01-12T08:00:09Z</cp:lastPrinted>
  <dcterms:created xsi:type="dcterms:W3CDTF">2024-01-09T15:57:08Z</dcterms:created>
  <dcterms:modified xsi:type="dcterms:W3CDTF">2026-01-13T12:55:08Z</dcterms:modified>
</cp:coreProperties>
</file>