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68" r:id="rId5"/>
    <p:sldId id="258" r:id="rId6"/>
    <p:sldId id="269" r:id="rId7"/>
    <p:sldId id="264" r:id="rId8"/>
    <p:sldId id="265" r:id="rId9"/>
    <p:sldId id="257" r:id="rId10"/>
    <p:sldId id="266" r:id="rId11"/>
    <p:sldId id="272" r:id="rId12"/>
    <p:sldId id="259" r:id="rId13"/>
    <p:sldId id="263" r:id="rId14"/>
    <p:sldId id="267" r:id="rId15"/>
    <p:sldId id="270" r:id="rId16"/>
    <p:sldId id="271" r:id="rId17"/>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1253"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Hodkinson" userId="d8bd42c5-96a5-4c07-a693-1dec040aecdb" providerId="ADAL" clId="{4C634E12-7C8F-42CC-8783-57DED033961F}"/>
    <pc:docChg chg="custSel modSld">
      <pc:chgData name="Liz Hodkinson" userId="d8bd42c5-96a5-4c07-a693-1dec040aecdb" providerId="ADAL" clId="{4C634E12-7C8F-42CC-8783-57DED033961F}" dt="2025-05-07T09:30:13.594" v="349" actId="113"/>
      <pc:docMkLst>
        <pc:docMk/>
      </pc:docMkLst>
      <pc:sldChg chg="modSp mod">
        <pc:chgData name="Liz Hodkinson" userId="d8bd42c5-96a5-4c07-a693-1dec040aecdb" providerId="ADAL" clId="{4C634E12-7C8F-42CC-8783-57DED033961F}" dt="2025-05-07T09:30:13.594" v="349" actId="113"/>
        <pc:sldMkLst>
          <pc:docMk/>
          <pc:sldMk cId="247933053" sldId="259"/>
        </pc:sldMkLst>
        <pc:graphicFrameChg chg="modGraphic">
          <ac:chgData name="Liz Hodkinson" userId="d8bd42c5-96a5-4c07-a693-1dec040aecdb" providerId="ADAL" clId="{4C634E12-7C8F-42CC-8783-57DED033961F}" dt="2025-05-07T09:30:13.594" v="349" actId="113"/>
          <ac:graphicFrameMkLst>
            <pc:docMk/>
            <pc:sldMk cId="247933053" sldId="259"/>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6431510-501B-4E41-BEEF-3FAB11BE4DC0}" type="datetimeFigureOut">
              <a:rPr lang="en-GB" smtClean="0"/>
              <a:t>14/01/2026</a:t>
            </a:fld>
            <a:endParaRPr lang="en-GB"/>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D6F85EE-2330-4C55-8F49-DCD2B92560AE}" type="slidenum">
              <a:rPr lang="en-GB" smtClean="0"/>
              <a:t>‹#›</a:t>
            </a:fld>
            <a:endParaRPr lang="en-GB"/>
          </a:p>
        </p:txBody>
      </p:sp>
    </p:spTree>
    <p:extLst>
      <p:ext uri="{BB962C8B-B14F-4D97-AF65-F5344CB8AC3E}">
        <p14:creationId xmlns:p14="http://schemas.microsoft.com/office/powerpoint/2010/main" val="1226245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1107323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1814570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266992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2065313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56408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888091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8C5977F-1418-4314-B09F-05FCB9288235}" type="datetimeFigureOut">
              <a:rPr lang="en-GB" smtClean="0"/>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42709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C5977F-1418-4314-B09F-05FCB9288235}" type="datetimeFigureOut">
              <a:rPr lang="en-GB" smtClean="0"/>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3114154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C5977F-1418-4314-B09F-05FCB9288235}" type="datetimeFigureOut">
              <a:rPr lang="en-GB" smtClean="0"/>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1075090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C5977F-1418-4314-B09F-05FCB9288235}" type="datetimeFigureOut">
              <a:rPr lang="en-GB" smtClean="0"/>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1200338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C5977F-1418-4314-B09F-05FCB9288235}" type="datetimeFigureOut">
              <a:rPr lang="en-GB" smtClean="0"/>
              <a:t>14/01/2026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2442289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8C5977F-1418-4314-B09F-05FCB9288235}" type="datetimeFigureOut">
              <a:rPr lang="en-GB" smtClean="0"/>
              <a:t>14/01/2026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3998547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C5977F-1418-4314-B09F-05FCB9288235}" type="datetimeFigureOut">
              <a:rPr lang="en-GB" smtClean="0"/>
              <a:t>14/01/2026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3196027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8C5977F-1418-4314-B09F-05FCB9288235}" type="datetimeFigureOut">
              <a:rPr lang="en-GB" smtClean="0"/>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2691422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8C5977F-1418-4314-B09F-05FCB9288235}" type="datetimeFigureOut">
              <a:rPr lang="en-GB" smtClean="0"/>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2665762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C5977F-1418-4314-B09F-05FCB9288235}" type="datetimeFigureOut">
              <a:rPr lang="en-GB" smtClean="0"/>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2792898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C5977F-1418-4314-B09F-05FCB9288235}" type="datetimeFigureOut">
              <a:rPr lang="en-GB" smtClean="0"/>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FF495-DEC7-4CA7-9EA5-86E47EE93B1E}" type="slidenum">
              <a:rPr lang="en-GB" smtClean="0"/>
              <a:t>‹#›</a:t>
            </a:fld>
            <a:endParaRPr lang="en-GB"/>
          </a:p>
        </p:txBody>
      </p:sp>
    </p:spTree>
    <p:extLst>
      <p:ext uri="{BB962C8B-B14F-4D97-AF65-F5344CB8AC3E}">
        <p14:creationId xmlns:p14="http://schemas.microsoft.com/office/powerpoint/2010/main" val="182998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C5977F-1418-4314-B09F-05FCB9288235}" type="datetimeFigureOut">
              <a:rPr lang="en-GB" smtClean="0"/>
              <a:t>14/01/2026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FF495-DEC7-4CA7-9EA5-86E47EE93B1E}" type="slidenum">
              <a:rPr lang="en-GB" smtClean="0"/>
              <a:t>‹#›</a:t>
            </a:fld>
            <a:endParaRPr lang="en-GB"/>
          </a:p>
        </p:txBody>
      </p:sp>
    </p:spTree>
    <p:extLst>
      <p:ext uri="{BB962C8B-B14F-4D97-AF65-F5344CB8AC3E}">
        <p14:creationId xmlns:p14="http://schemas.microsoft.com/office/powerpoint/2010/main" val="37181537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3.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3.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rotWithShape="1">
          <a:blip r:embed="rId2"/>
          <a:srcRect l="3484" r="1516"/>
          <a:stretch/>
        </p:blipFill>
        <p:spPr>
          <a:xfrm>
            <a:off x="0" y="374904"/>
            <a:ext cx="9906000" cy="6483096"/>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941808" y="123537"/>
            <a:ext cx="7168780" cy="570190"/>
          </a:xfrm>
          <a:prstGeom prst="rect">
            <a:avLst/>
          </a:prstGeom>
          <a:no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50" dirty="0">
                <a:latin typeface="Sassoon Infant Std" panose="020B0503020103030203" pitchFamily="34" charset="0"/>
                <a:cs typeface="Amatic SC" panose="00000500000000000000" pitchFamily="2" charset="-79"/>
              </a:rPr>
              <a:t>Reception Long - Term </a:t>
            </a:r>
            <a:r>
              <a:rPr lang="en-US" sz="3250">
                <a:latin typeface="Sassoon Infant Std" panose="020B0503020103030203" pitchFamily="34" charset="0"/>
                <a:cs typeface="Amatic SC" panose="00000500000000000000" pitchFamily="2" charset="-79"/>
              </a:rPr>
              <a:t>Plan </a:t>
            </a:r>
            <a:r>
              <a:rPr lang="en-US" sz="3250" smtClean="0">
                <a:latin typeface="Sassoon Infant Std" panose="020B0503020103030203" pitchFamily="34" charset="0"/>
                <a:cs typeface="Amatic SC" panose="00000500000000000000" pitchFamily="2" charset="-79"/>
              </a:rPr>
              <a:t>25-26</a:t>
            </a:r>
            <a:endParaRPr lang="en-GB" sz="3250" dirty="0">
              <a:latin typeface="Sassoon Infant Std" panose="020B0503020103030203" pitchFamily="34" charset="0"/>
              <a:cs typeface="Amatic SC" panose="00000500000000000000" pitchFamily="2" charset="-79"/>
            </a:endParaRPr>
          </a:p>
        </p:txBody>
      </p:sp>
      <p:pic>
        <p:nvPicPr>
          <p:cNvPr id="1026" name="Picture 2" descr="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70912" y="0"/>
            <a:ext cx="1116216" cy="9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2674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57965717"/>
              </p:ext>
            </p:extLst>
          </p:nvPr>
        </p:nvGraphicFramePr>
        <p:xfrm>
          <a:off x="0" y="381000"/>
          <a:ext cx="9906000" cy="7311997"/>
        </p:xfrm>
        <a:graphic>
          <a:graphicData uri="http://schemas.openxmlformats.org/drawingml/2006/table">
            <a:tbl>
              <a:tblPr firstRow="1" bandRow="1">
                <a:tableStyleId>{5C22544A-7EE6-4342-B048-85BDC9FD1C3A}</a:tableStyleId>
              </a:tblPr>
              <a:tblGrid>
                <a:gridCol w="1287872">
                  <a:extLst>
                    <a:ext uri="{9D8B030D-6E8A-4147-A177-3AD203B41FA5}">
                      <a16:colId xmlns:a16="http://schemas.microsoft.com/office/drawing/2014/main" val="385991600"/>
                    </a:ext>
                  </a:extLst>
                </a:gridCol>
                <a:gridCol w="1551077">
                  <a:extLst>
                    <a:ext uri="{9D8B030D-6E8A-4147-A177-3AD203B41FA5}">
                      <a16:colId xmlns:a16="http://schemas.microsoft.com/office/drawing/2014/main" val="2865123548"/>
                    </a:ext>
                  </a:extLst>
                </a:gridCol>
                <a:gridCol w="1622411">
                  <a:extLst>
                    <a:ext uri="{9D8B030D-6E8A-4147-A177-3AD203B41FA5}">
                      <a16:colId xmlns:a16="http://schemas.microsoft.com/office/drawing/2014/main" val="872926247"/>
                    </a:ext>
                  </a:extLst>
                </a:gridCol>
                <a:gridCol w="1305304">
                  <a:extLst>
                    <a:ext uri="{9D8B030D-6E8A-4147-A177-3AD203B41FA5}">
                      <a16:colId xmlns:a16="http://schemas.microsoft.com/office/drawing/2014/main" val="1315738151"/>
                    </a:ext>
                  </a:extLst>
                </a:gridCol>
                <a:gridCol w="1379049">
                  <a:extLst>
                    <a:ext uri="{9D8B030D-6E8A-4147-A177-3AD203B41FA5}">
                      <a16:colId xmlns:a16="http://schemas.microsoft.com/office/drawing/2014/main" val="2709165749"/>
                    </a:ext>
                  </a:extLst>
                </a:gridCol>
                <a:gridCol w="1371676">
                  <a:extLst>
                    <a:ext uri="{9D8B030D-6E8A-4147-A177-3AD203B41FA5}">
                      <a16:colId xmlns:a16="http://schemas.microsoft.com/office/drawing/2014/main" val="2335150482"/>
                    </a:ext>
                  </a:extLst>
                </a:gridCol>
                <a:gridCol w="1388611">
                  <a:extLst>
                    <a:ext uri="{9D8B030D-6E8A-4147-A177-3AD203B41FA5}">
                      <a16:colId xmlns:a16="http://schemas.microsoft.com/office/drawing/2014/main" val="4046203905"/>
                    </a:ext>
                  </a:extLst>
                </a:gridCol>
              </a:tblGrid>
              <a:tr h="1018118">
                <a:tc>
                  <a:txBody>
                    <a:bodyPr/>
                    <a:lstStyle/>
                    <a:p>
                      <a:pPr algn="ctr"/>
                      <a:endParaRPr lang="en-GB" sz="15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p>
                    <a:p>
                      <a:pPr algn="ctr"/>
                      <a:endParaRPr lang="en-US" sz="1800">
                        <a:solidFill>
                          <a:schemeClr val="tx1"/>
                        </a:solidFill>
                        <a:latin typeface="Sassoon Infant Std" panose="020B0503020103030203" pitchFamily="34" charset="0"/>
                        <a:cs typeface="Amatic SC" panose="00000500000000000000" pitchFamily="2" charset="-79"/>
                      </a:endParaRPr>
                    </a:p>
                    <a:p>
                      <a:pPr algn="ct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384606">
                <a:tc>
                  <a:txBody>
                    <a:bodyPr/>
                    <a:lstStyle/>
                    <a:p>
                      <a:pPr algn="ctr"/>
                      <a:r>
                        <a:rPr lang="en-US" sz="1200" b="1">
                          <a:latin typeface="Sassoon Infant Std" panose="020B0503020103030203" pitchFamily="34" charset="0"/>
                          <a:cs typeface="Amatic SC" panose="00000500000000000000" pitchFamily="2" charset="-79"/>
                        </a:rPr>
                        <a:t>General Themes </a:t>
                      </a:r>
                    </a:p>
                    <a:p>
                      <a:pPr algn="ctr"/>
                      <a:endParaRPr lang="en-US" sz="1200" b="1">
                        <a:latin typeface="Sassoon Infant Std" panose="020B0503020103030203" pitchFamily="34" charset="0"/>
                        <a:cs typeface="Amatic SC" panose="00000500000000000000" pitchFamily="2" charset="-79"/>
                      </a:endParaRPr>
                    </a:p>
                    <a:p>
                      <a:pPr algn="ctr"/>
                      <a:r>
                        <a:rPr lang="en-US" sz="1200" b="1">
                          <a:latin typeface="Sassoon Infant Std" panose="020B0503020103030203" pitchFamily="34" charset="0"/>
                          <a:cs typeface="Amatic SC" panose="00000500000000000000" pitchFamily="2" charset="-79"/>
                        </a:rPr>
                        <a:t>NB: </a:t>
                      </a:r>
                      <a:r>
                        <a:rPr lang="en-US" sz="1200" b="0" i="1">
                          <a:latin typeface="Sassoon Infant Std" panose="020B0503020103030203" pitchFamily="34" charset="0"/>
                          <a:cs typeface="Amatic SC" panose="00000500000000000000" pitchFamily="2" charset="-79"/>
                        </a:rPr>
                        <a:t>These themes may be adapted at various points to allow for children’s interests to flow through the provision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a:solidFill>
                            <a:srgbClr val="7030A0"/>
                          </a:solidFill>
                          <a:latin typeface="Sassoon Infant Std" panose="020B0503020103030203" pitchFamily="34" charset="0"/>
                          <a:cs typeface="Amatic SC" panose="00000500000000000000" pitchFamily="2" charset="-79"/>
                        </a:rPr>
                        <a:t>All about me</a:t>
                      </a:r>
                    </a:p>
                    <a:p>
                      <a:pPr algn="ctr"/>
                      <a:r>
                        <a:rPr lang="en-US" sz="1100">
                          <a:solidFill>
                            <a:schemeClr val="tx1"/>
                          </a:solidFill>
                          <a:latin typeface="Sassoon Infant Std" panose="020B0503020103030203" pitchFamily="34" charset="0"/>
                          <a:cs typeface="Amatic SC"/>
                        </a:rPr>
                        <a:t> </a:t>
                      </a:r>
                      <a:r>
                        <a:rPr lang="en-US" sz="1100">
                          <a:solidFill>
                            <a:schemeClr val="tx1"/>
                          </a:solidFill>
                          <a:latin typeface="+mn-lt"/>
                          <a:cs typeface="Amatic SC"/>
                        </a:rPr>
                        <a:t>My new class </a:t>
                      </a:r>
                    </a:p>
                    <a:p>
                      <a:pPr algn="ctr" defTabSz="914400">
                        <a:tabLst/>
                        <a:defRPr/>
                      </a:pPr>
                      <a:r>
                        <a:rPr lang="en-US" sz="1100">
                          <a:solidFill>
                            <a:schemeClr val="tx1"/>
                          </a:solidFill>
                          <a:latin typeface="+mn-lt"/>
                          <a:cs typeface="Amatic SC"/>
                        </a:rPr>
                        <a:t>Human body</a:t>
                      </a:r>
                    </a:p>
                    <a:p>
                      <a:pPr algn="ctr"/>
                      <a:r>
                        <a:rPr lang="en-US" sz="1100">
                          <a:solidFill>
                            <a:schemeClr val="tx1"/>
                          </a:solidFill>
                          <a:latin typeface="+mn-lt"/>
                          <a:cs typeface="Amatic SC" panose="00000500000000000000" pitchFamily="2" charset="-79"/>
                        </a:rPr>
                        <a:t>How have I changed? </a:t>
                      </a:r>
                    </a:p>
                    <a:p>
                      <a:pPr algn="ctr"/>
                      <a:r>
                        <a:rPr lang="en-US" sz="1100">
                          <a:solidFill>
                            <a:schemeClr val="tx1"/>
                          </a:solidFill>
                          <a:latin typeface="+mn-lt"/>
                          <a:cs typeface="Amatic SC" panose="00000500000000000000" pitchFamily="2" charset="-79"/>
                        </a:rPr>
                        <a:t>My family / PSED focus </a:t>
                      </a:r>
                    </a:p>
                    <a:p>
                      <a:pPr algn="ctr"/>
                      <a:r>
                        <a:rPr lang="en-US" sz="1100">
                          <a:solidFill>
                            <a:schemeClr val="tx1"/>
                          </a:solidFill>
                          <a:latin typeface="+mn-lt"/>
                          <a:cs typeface="Amatic SC" panose="00000500000000000000" pitchFamily="2" charset="-79"/>
                        </a:rPr>
                        <a:t>What am I good at? </a:t>
                      </a:r>
                    </a:p>
                    <a:p>
                      <a:pPr algn="ctr"/>
                      <a:r>
                        <a:rPr lang="en-US" sz="1100">
                          <a:solidFill>
                            <a:schemeClr val="tx1"/>
                          </a:solidFill>
                          <a:latin typeface="+mn-lt"/>
                          <a:cs typeface="Amatic SC" panose="00000500000000000000" pitchFamily="2" charset="-79"/>
                        </a:rPr>
                        <a:t>How do I make others feel? </a:t>
                      </a:r>
                    </a:p>
                    <a:p>
                      <a:pPr algn="ctr"/>
                      <a:r>
                        <a:rPr lang="en-US" sz="1100">
                          <a:solidFill>
                            <a:schemeClr val="tx1"/>
                          </a:solidFill>
                          <a:latin typeface="+mn-lt"/>
                          <a:cs typeface="Amatic SC"/>
                        </a:rPr>
                        <a:t>Being kind </a:t>
                      </a:r>
                      <a:endParaRPr lang="en-GB" sz="1100">
                        <a:solidFill>
                          <a:schemeClr val="tx1"/>
                        </a:solidFill>
                        <a:latin typeface="+mn-lt"/>
                        <a:cs typeface="Amatic SC"/>
                      </a:endParaRPr>
                    </a:p>
                    <a:p>
                      <a:pPr algn="ctr"/>
                      <a:endParaRPr lang="en-US" sz="1100">
                        <a:solidFill>
                          <a:schemeClr val="tx1"/>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7030A0"/>
                          </a:solidFill>
                          <a:latin typeface="Sassoon Infant Std" panose="020B0503020103030203" pitchFamily="34" charset="0"/>
                          <a:cs typeface="Amatic SC" panose="00000500000000000000" pitchFamily="2" charset="-79"/>
                        </a:rPr>
                        <a:t>Terrific </a:t>
                      </a:r>
                      <a:r>
                        <a:rPr lang="en-US" sz="1200" b="1" dirty="0" smtClean="0">
                          <a:solidFill>
                            <a:srgbClr val="7030A0"/>
                          </a:solidFill>
                          <a:latin typeface="Sassoon Infant Std" panose="020B0503020103030203" pitchFamily="34" charset="0"/>
                          <a:cs typeface="Amatic SC" panose="00000500000000000000" pitchFamily="2" charset="-79"/>
                        </a:rPr>
                        <a:t>tales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baseline="0" dirty="0">
                        <a:solidFill>
                          <a:srgbClr val="7030A0"/>
                        </a:solidFill>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Traditional </a:t>
                      </a:r>
                      <a:r>
                        <a:rPr lang="en-US" sz="1100" dirty="0" smtClean="0">
                          <a:solidFill>
                            <a:schemeClr val="tx1"/>
                          </a:solidFill>
                          <a:latin typeface="+mn-lt"/>
                          <a:cs typeface="Amatic SC" panose="00000500000000000000" pitchFamily="2" charset="-79"/>
                        </a:rPr>
                        <a:t>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Amatic SC" panose="00000500000000000000" pitchFamily="2" charset="-79"/>
                        </a:rPr>
                        <a:t>Stories based around</a:t>
                      </a:r>
                      <a:r>
                        <a:rPr lang="en-US" sz="1100" baseline="0" dirty="0" smtClean="0">
                          <a:solidFill>
                            <a:schemeClr val="tx1"/>
                          </a:solidFill>
                          <a:latin typeface="+mn-lt"/>
                          <a:cs typeface="Amatic SC" panose="00000500000000000000" pitchFamily="2" charset="-79"/>
                        </a:rPr>
                        <a:t> dinosaurs</a:t>
                      </a:r>
                      <a:r>
                        <a:rPr lang="en-US" sz="1100" dirty="0" smtClean="0">
                          <a:solidFill>
                            <a:schemeClr val="tx1"/>
                          </a:solidFill>
                          <a:latin typeface="+mn-lt"/>
                          <a:cs typeface="Amatic SC" panose="00000500000000000000" pitchFamily="2" charset="-79"/>
                        </a:rPr>
                        <a:t> </a:t>
                      </a:r>
                      <a:endParaRPr lang="en-US" sz="11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Amatic SC" panose="00000500000000000000" pitchFamily="2" charset="-79"/>
                        </a:rPr>
                        <a:t>The </a:t>
                      </a:r>
                      <a:r>
                        <a:rPr lang="en-US" sz="110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Letters to Father Christmas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1" dirty="0">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b="1" dirty="0">
                          <a:solidFill>
                            <a:srgbClr val="7030A0"/>
                          </a:solidFill>
                          <a:latin typeface="Sassoon Infant Std" panose="020B0503020103030203" pitchFamily="34" charset="0"/>
                          <a:cs typeface="Amatic SC" panose="00000500000000000000" pitchFamily="2" charset="-79"/>
                        </a:rPr>
                        <a:t>Amazing animals</a:t>
                      </a:r>
                      <a:endParaRPr lang="en-US" sz="1200" b="1" baseline="0" dirty="0">
                        <a:solidFill>
                          <a:srgbClr val="7030A0"/>
                        </a:solidFill>
                        <a:latin typeface="Sassoon Infant Std" panose="020B0503020103030203" pitchFamily="34" charset="0"/>
                        <a:cs typeface="Amatic SC" panose="00000500000000000000" pitchFamily="2" charset="-79"/>
                      </a:endParaRPr>
                    </a:p>
                    <a:p>
                      <a:pPr algn="ctr"/>
                      <a:r>
                        <a:rPr lang="en-US" sz="1100" dirty="0">
                          <a:solidFill>
                            <a:schemeClr val="tx1"/>
                          </a:solidFill>
                          <a:latin typeface="+mn-lt"/>
                          <a:cs typeface="Amatic SC" panose="00000500000000000000" pitchFamily="2" charset="-79"/>
                        </a:rPr>
                        <a:t>Life cycles </a:t>
                      </a:r>
                    </a:p>
                    <a:p>
                      <a:pPr algn="ctr"/>
                      <a:r>
                        <a:rPr lang="en-US" sz="1100" dirty="0">
                          <a:solidFill>
                            <a:schemeClr val="tx1"/>
                          </a:solidFill>
                          <a:latin typeface="+mn-lt"/>
                          <a:cs typeface="Amatic SC"/>
                        </a:rPr>
                        <a:t>Hibernation </a:t>
                      </a:r>
                    </a:p>
                    <a:p>
                      <a:pPr algn="ctr"/>
                      <a:r>
                        <a:rPr lang="en-US" sz="1100" dirty="0">
                          <a:solidFill>
                            <a:schemeClr val="tx1"/>
                          </a:solidFill>
                          <a:latin typeface="+mn-lt"/>
                          <a:cs typeface="Amatic SC" panose="00000500000000000000" pitchFamily="2" charset="-79"/>
                        </a:rPr>
                        <a:t>Down on the Farm </a:t>
                      </a:r>
                    </a:p>
                    <a:p>
                      <a:pPr algn="ctr"/>
                      <a:r>
                        <a:rPr lang="en-US" sz="1100" dirty="0">
                          <a:solidFill>
                            <a:schemeClr val="tx1"/>
                          </a:solidFill>
                          <a:latin typeface="+mn-lt"/>
                          <a:cs typeface="Amatic SC"/>
                        </a:rPr>
                        <a:t>Mini Beasts </a:t>
                      </a:r>
                    </a:p>
                    <a:p>
                      <a:pPr algn="ctr"/>
                      <a:r>
                        <a:rPr lang="en-US" sz="1100" dirty="0">
                          <a:solidFill>
                            <a:schemeClr val="tx1"/>
                          </a:solidFill>
                          <a:latin typeface="+mn-lt"/>
                          <a:cs typeface="Amatic SC" panose="00000500000000000000" pitchFamily="2" charset="-79"/>
                        </a:rPr>
                        <a:t>Animal Arts and crafts</a:t>
                      </a:r>
                    </a:p>
                    <a:p>
                      <a:pPr algn="ctr"/>
                      <a:r>
                        <a:rPr lang="en-US" sz="1100" dirty="0">
                          <a:solidFill>
                            <a:schemeClr val="tx1"/>
                          </a:solidFill>
                          <a:latin typeface="+mn-lt"/>
                          <a:cs typeface="Amatic SC"/>
                        </a:rPr>
                        <a:t>Animal patterns</a:t>
                      </a:r>
                    </a:p>
                    <a:p>
                      <a:pPr algn="ctr"/>
                      <a:r>
                        <a:rPr lang="en-US" sz="1100" dirty="0">
                          <a:solidFill>
                            <a:schemeClr val="tx1"/>
                          </a:solidFill>
                          <a:latin typeface="+mn-lt"/>
                          <a:cs typeface="Amatic SC" panose="00000500000000000000" pitchFamily="2" charset="-79"/>
                        </a:rPr>
                        <a:t>Happy Habitats</a:t>
                      </a:r>
                      <a:endParaRPr lang="en-GB" sz="1100" dirty="0">
                        <a:solidFill>
                          <a:schemeClr val="tx1"/>
                        </a:solidFill>
                        <a:latin typeface="+mn-lt"/>
                        <a:cs typeface="Amatic SC" panose="00000500000000000000" pitchFamily="2" charset="-79"/>
                      </a:endParaRPr>
                    </a:p>
                    <a:p>
                      <a:pPr algn="ctr"/>
                      <a:endParaRPr lang="en-US" sz="1100" dirty="0">
                        <a:solidFill>
                          <a:schemeClr val="tx1"/>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a:solidFill>
                            <a:srgbClr val="7030A0"/>
                          </a:solidFill>
                          <a:latin typeface="Sassoon Infant Std" panose="020B0503020103030203" pitchFamily="34" charset="0"/>
                          <a:cs typeface="Amatic SC" panose="00000500000000000000" pitchFamily="2" charset="-79"/>
                        </a:rPr>
                        <a:t>Come</a:t>
                      </a:r>
                      <a:r>
                        <a:rPr lang="en-US" sz="1200" b="1" baseline="0">
                          <a:solidFill>
                            <a:srgbClr val="7030A0"/>
                          </a:solidFill>
                          <a:latin typeface="Sassoon Infant Std" panose="020B0503020103030203" pitchFamily="34" charset="0"/>
                          <a:cs typeface="Amatic SC" panose="00000500000000000000" pitchFamily="2" charset="-79"/>
                        </a:rPr>
                        <a:t> outside</a:t>
                      </a:r>
                      <a:endParaRPr lang="en-US" sz="1200" b="1">
                        <a:solidFill>
                          <a:srgbClr val="7030A0"/>
                        </a:solidFill>
                        <a:latin typeface="Sassoon Infant Std" panose="020B0503020103030203" pitchFamily="34" charset="0"/>
                        <a:cs typeface="Amatic SC" panose="00000500000000000000" pitchFamily="2" charset="-79"/>
                      </a:endParaRPr>
                    </a:p>
                    <a:p>
                      <a:pPr algn="ctr"/>
                      <a:r>
                        <a:rPr lang="en-US" sz="1100">
                          <a:solidFill>
                            <a:schemeClr val="tx1"/>
                          </a:solidFill>
                          <a:latin typeface="+mn-lt"/>
                          <a:cs typeface="Amatic SC" panose="00000500000000000000" pitchFamily="2" charset="-79"/>
                        </a:rPr>
                        <a:t>Weather / seasons </a:t>
                      </a:r>
                    </a:p>
                    <a:p>
                      <a:pPr algn="ctr"/>
                      <a:r>
                        <a:rPr lang="en-US" sz="1100">
                          <a:solidFill>
                            <a:schemeClr val="tx1"/>
                          </a:solidFill>
                          <a:latin typeface="+mn-lt"/>
                          <a:cs typeface="Amatic SC"/>
                        </a:rPr>
                        <a:t>The great outdoors </a:t>
                      </a:r>
                    </a:p>
                    <a:p>
                      <a:pPr algn="ctr"/>
                      <a:r>
                        <a:rPr lang="en-US" sz="1100">
                          <a:solidFill>
                            <a:schemeClr val="tx1"/>
                          </a:solidFill>
                          <a:latin typeface="+mn-lt"/>
                          <a:cs typeface="Amatic SC" panose="00000500000000000000" pitchFamily="2" charset="-79"/>
                        </a:rPr>
                        <a:t>Forest School </a:t>
                      </a:r>
                    </a:p>
                    <a:p>
                      <a:pPr algn="ctr"/>
                      <a:r>
                        <a:rPr lang="en-US" sz="1100">
                          <a:solidFill>
                            <a:schemeClr val="tx1"/>
                          </a:solidFill>
                          <a:latin typeface="+mn-lt"/>
                          <a:cs typeface="Amatic SC"/>
                        </a:rPr>
                        <a:t>Looking after our world</a:t>
                      </a:r>
                    </a:p>
                    <a:p>
                      <a:pPr algn="ctr"/>
                      <a:r>
                        <a:rPr lang="en-US" sz="1100">
                          <a:solidFill>
                            <a:schemeClr val="tx1"/>
                          </a:solidFill>
                          <a:latin typeface="+mn-lt"/>
                          <a:cs typeface="Amatic SC" panose="00000500000000000000" pitchFamily="2" charset="-79"/>
                        </a:rPr>
                        <a:t>Reduce, Reuse &amp; Recycle </a:t>
                      </a:r>
                    </a:p>
                    <a:p>
                      <a:pPr algn="ctr"/>
                      <a:r>
                        <a:rPr lang="en-US" sz="1100">
                          <a:solidFill>
                            <a:schemeClr val="tx1"/>
                          </a:solidFill>
                          <a:latin typeface="+mn-lt"/>
                          <a:cs typeface="Amatic SC" panose="00000500000000000000" pitchFamily="2" charset="-79"/>
                        </a:rPr>
                        <a:t>Fun Science / Materials </a:t>
                      </a:r>
                    </a:p>
                    <a:p>
                      <a:pPr algn="ctr"/>
                      <a:endParaRPr lang="en-US" sz="1100" baseline="0">
                        <a:solidFill>
                          <a:schemeClr val="tx1"/>
                        </a:solidFill>
                        <a:latin typeface="Sassoon Infant Std" panose="020B0503020103030203" pitchFamily="34" charset="0"/>
                        <a:cs typeface="Amatic SC"/>
                      </a:endParaRPr>
                    </a:p>
                    <a:p>
                      <a:pPr algn="ctr"/>
                      <a:endParaRPr lang="en-US" sz="1100" b="1">
                        <a:solidFill>
                          <a:srgbClr val="CC66FF"/>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b="1">
                          <a:solidFill>
                            <a:srgbClr val="7030A0"/>
                          </a:solidFill>
                          <a:latin typeface="Sassoon Infant Std" panose="020B0503020103030203" pitchFamily="34" charset="0"/>
                          <a:cs typeface="Amatic SC" panose="00000500000000000000" pitchFamily="2" charset="-79"/>
                        </a:rPr>
                        <a:t>Ticket to ride</a:t>
                      </a:r>
                    </a:p>
                    <a:p>
                      <a:pPr algn="ctr"/>
                      <a:r>
                        <a:rPr lang="en-US" sz="1100">
                          <a:solidFill>
                            <a:schemeClr val="tx1"/>
                          </a:solidFill>
                          <a:latin typeface="+mn-lt"/>
                          <a:cs typeface="Amatic SC" panose="00000500000000000000" pitchFamily="2" charset="-79"/>
                        </a:rPr>
                        <a:t>Around the Town</a:t>
                      </a:r>
                    </a:p>
                    <a:p>
                      <a:pPr algn="ctr"/>
                      <a:r>
                        <a:rPr lang="en-US" sz="1100">
                          <a:solidFill>
                            <a:schemeClr val="tx1"/>
                          </a:solidFill>
                          <a:latin typeface="+mn-lt"/>
                          <a:cs typeface="Amatic SC" panose="00000500000000000000" pitchFamily="2" charset="-79"/>
                        </a:rPr>
                        <a:t>How do I get there? </a:t>
                      </a:r>
                    </a:p>
                    <a:p>
                      <a:pPr algn="ctr"/>
                      <a:r>
                        <a:rPr lang="en-US" sz="1100">
                          <a:solidFill>
                            <a:schemeClr val="tx1"/>
                          </a:solidFill>
                          <a:latin typeface="+mn-lt"/>
                          <a:cs typeface="Amatic SC" panose="00000500000000000000" pitchFamily="2" charset="-79"/>
                        </a:rPr>
                        <a:t>Where in the world have you been? </a:t>
                      </a:r>
                    </a:p>
                    <a:p>
                      <a:pPr algn="ctr"/>
                      <a:r>
                        <a:rPr lang="en-US" sz="1100">
                          <a:solidFill>
                            <a:schemeClr val="tx1"/>
                          </a:solidFill>
                          <a:latin typeface="+mn-lt"/>
                          <a:cs typeface="Amatic SC" panose="00000500000000000000" pitchFamily="2" charset="-79"/>
                        </a:rPr>
                        <a:t>Where do we live in the UK / world? </a:t>
                      </a:r>
                    </a:p>
                    <a:p>
                      <a:pPr algn="ctr"/>
                      <a:r>
                        <a:rPr lang="en-US" sz="1100">
                          <a:solidFill>
                            <a:schemeClr val="tx1"/>
                          </a:solidFill>
                          <a:latin typeface="+mn-lt"/>
                          <a:cs typeface="Amatic SC" panose="00000500000000000000" pitchFamily="2" charset="-79"/>
                        </a:rPr>
                        <a:t>Fly me to the moon! </a:t>
                      </a:r>
                    </a:p>
                    <a:p>
                      <a:pPr algn="ctr"/>
                      <a:r>
                        <a:rPr lang="en-US" sz="1100">
                          <a:solidFill>
                            <a:schemeClr val="tx1"/>
                          </a:solidFill>
                          <a:latin typeface="+mn-lt"/>
                          <a:cs typeface="Amatic SC" panose="00000500000000000000" pitchFamily="2" charset="-79"/>
                        </a:rPr>
                        <a:t>Vehicles past and Present </a:t>
                      </a:r>
                    </a:p>
                    <a:p>
                      <a:pPr algn="ctr"/>
                      <a:r>
                        <a:rPr lang="en-US" sz="1100">
                          <a:solidFill>
                            <a:schemeClr val="tx1"/>
                          </a:solidFill>
                          <a:latin typeface="+mn-lt"/>
                          <a:cs typeface="Amatic SC" panose="00000500000000000000" pitchFamily="2" charset="-79"/>
                        </a:rPr>
                        <a:t>Design your own transport! </a:t>
                      </a:r>
                    </a:p>
                    <a:p>
                      <a:pPr algn="ctr"/>
                      <a:r>
                        <a:rPr lang="en-US" sz="1100">
                          <a:solidFill>
                            <a:schemeClr val="tx1"/>
                          </a:solidFill>
                          <a:latin typeface="+mn-lt"/>
                          <a:cs typeface="Amatic SC" panose="00000500000000000000" pitchFamily="2" charset="-79"/>
                        </a:rPr>
                        <a:t>Who was Neil Armstrong?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rgbClr val="7030A0"/>
                          </a:solidFill>
                          <a:latin typeface="Sassoon Infant Std" panose="020B0503020103030203" pitchFamily="34" charset="0"/>
                          <a:cs typeface="Amatic SC" panose="00000500000000000000" pitchFamily="2" charset="-79"/>
                        </a:rPr>
                        <a:t>Fun at the seaside</a:t>
                      </a:r>
                      <a:endParaRPr lang="en-US" sz="1200" b="1" baseline="0">
                        <a:solidFill>
                          <a:srgbClr val="7030A0"/>
                        </a:solidFill>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Off on holiday / clothes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Send me a postcard! </a:t>
                      </a:r>
                    </a:p>
                    <a:p>
                      <a:pPr algn="ctr"/>
                      <a:r>
                        <a:rPr lang="en-US" sz="1100">
                          <a:solidFill>
                            <a:schemeClr val="tx1"/>
                          </a:solidFill>
                          <a:latin typeface="+mn-lt"/>
                          <a:cs typeface="Amatic SC" panose="00000500000000000000" pitchFamily="2" charset="-79"/>
                        </a:rPr>
                        <a:t>Marine life  </a:t>
                      </a:r>
                    </a:p>
                    <a:p>
                      <a:pPr algn="ctr"/>
                      <a:r>
                        <a:rPr lang="en-US" sz="1100" err="1">
                          <a:solidFill>
                            <a:schemeClr val="tx1"/>
                          </a:solidFill>
                          <a:latin typeface="+mn-lt"/>
                          <a:cs typeface="Amatic SC" panose="00000500000000000000" pitchFamily="2" charset="-79"/>
                        </a:rPr>
                        <a:t>Seasides</a:t>
                      </a:r>
                      <a:r>
                        <a:rPr lang="en-US" sz="1100">
                          <a:solidFill>
                            <a:schemeClr val="tx1"/>
                          </a:solidFill>
                          <a:latin typeface="+mn-lt"/>
                          <a:cs typeface="Amatic SC" panose="00000500000000000000" pitchFamily="2" charset="-79"/>
                        </a:rPr>
                        <a:t> in the past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Compare: Now and then! </a:t>
                      </a:r>
                    </a:p>
                    <a:p>
                      <a:pPr algn="ctr"/>
                      <a:r>
                        <a:rPr lang="en-US" sz="1100">
                          <a:solidFill>
                            <a:schemeClr val="tx1"/>
                          </a:solidFill>
                          <a:latin typeface="+mn-lt"/>
                          <a:cs typeface="Amatic SC" panose="00000500000000000000" pitchFamily="2" charset="-79"/>
                        </a:rPr>
                        <a:t>Seaside art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1" baseline="0">
                        <a:solidFill>
                          <a:srgbClr val="00B0F0"/>
                        </a:solidFill>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0">
                        <a:solidFill>
                          <a:schemeClr val="tx1"/>
                        </a:solidFill>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771407">
                <a:tc>
                  <a:txBody>
                    <a:bodyPr/>
                    <a:lstStyle/>
                    <a:p>
                      <a:pPr algn="ctr"/>
                      <a:endParaRPr lang="en-US" sz="1200" b="1">
                        <a:latin typeface="Sassoon Infant Std" panose="020B0503020103030203" pitchFamily="34" charset="0"/>
                        <a:cs typeface="Amatic SC" panose="00000500000000000000" pitchFamily="2" charset="-79"/>
                      </a:endParaRPr>
                    </a:p>
                    <a:p>
                      <a:pPr algn="ctr"/>
                      <a:endParaRPr lang="en-US" sz="1200" b="1">
                        <a:latin typeface="Sassoon Infant Std" panose="020B0503020103030203" pitchFamily="34" charset="0"/>
                        <a:cs typeface="Amatic SC" panose="00000500000000000000" pitchFamily="2" charset="-79"/>
                      </a:endParaRPr>
                    </a:p>
                    <a:p>
                      <a:pPr algn="ctr"/>
                      <a:r>
                        <a:rPr lang="en-US" sz="1200" b="1">
                          <a:latin typeface="Sassoon Infant Std" panose="020B0503020103030203" pitchFamily="34" charset="0"/>
                          <a:cs typeface="Amatic SC" panose="00000500000000000000" pitchFamily="2" charset="-79"/>
                        </a:rPr>
                        <a:t>Possible Texts and </a:t>
                      </a:r>
                    </a:p>
                    <a:p>
                      <a:pPr algn="ctr"/>
                      <a:r>
                        <a:rPr lang="en-US" sz="1200" b="1">
                          <a:latin typeface="Sassoon Infant Std" panose="020B0503020103030203" pitchFamily="34" charset="0"/>
                          <a:cs typeface="Amatic SC" panose="00000500000000000000" pitchFamily="2" charset="-79"/>
                        </a:rPr>
                        <a:t>‘old favourites’ </a:t>
                      </a:r>
                      <a:endParaRPr lang="en-GB" sz="1200" b="1">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defTabSz="914400">
                        <a:tabLst/>
                        <a:defRPr/>
                      </a:pPr>
                      <a:r>
                        <a:rPr lang="en-US" sz="1100" dirty="0" smtClean="0">
                          <a:solidFill>
                            <a:schemeClr val="tx1"/>
                          </a:solidFill>
                          <a:latin typeface="+mn-lt"/>
                          <a:cs typeface="RM Typerighter old" panose="00000400000000000000" pitchFamily="2" charset="-79"/>
                        </a:rPr>
                        <a:t>Funny </a:t>
                      </a:r>
                      <a:r>
                        <a:rPr lang="en-US" sz="1100" dirty="0">
                          <a:solidFill>
                            <a:schemeClr val="tx1"/>
                          </a:solidFill>
                          <a:latin typeface="+mn-lt"/>
                          <a:cs typeface="RM Typerighter old" panose="00000400000000000000" pitchFamily="2" charset="-79"/>
                        </a:rPr>
                        <a:t>Bones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RM Typerighter old" panose="00000400000000000000" pitchFamily="2" charset="-79"/>
                        </a:rPr>
                        <a:t>Little Red 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Amatic SC" panose="00000500000000000000" pitchFamily="2" charset="-79"/>
                        </a:rPr>
                        <a:t>Old favorites </a:t>
                      </a:r>
                    </a:p>
                    <a:p>
                      <a:pPr marL="0" marR="0" lvl="0" indent="0" algn="ctr" rtl="0" eaLnBrk="1" fontAlgn="auto" latinLnBrk="0" hangingPunct="1">
                        <a:lnSpc>
                          <a:spcPct val="100000"/>
                        </a:lnSpc>
                        <a:spcBef>
                          <a:spcPts val="0"/>
                        </a:spcBef>
                        <a:spcAft>
                          <a:spcPts val="0"/>
                        </a:spcAft>
                        <a:buClrTx/>
                        <a:buSzTx/>
                        <a:buFontTx/>
                        <a:buNone/>
                      </a:pPr>
                      <a:r>
                        <a:rPr lang="en-US" sz="1100" dirty="0" smtClean="0">
                          <a:solidFill>
                            <a:schemeClr val="tx1"/>
                          </a:solidFill>
                          <a:latin typeface="+mn-lt"/>
                          <a:cs typeface="Amatic SC"/>
                        </a:rPr>
                        <a:t>Familiar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Amatic SC" panose="00000500000000000000" pitchFamily="2" charset="-79"/>
                        </a:rPr>
                        <a:t>Hansel and Gretel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mn-lt"/>
                          <a:cs typeface="Amatic SC" panose="00000500000000000000" pitchFamily="2" charset="-79"/>
                        </a:rPr>
                        <a:t>The</a:t>
                      </a:r>
                      <a:r>
                        <a:rPr lang="en-US" sz="1100" baseline="0" dirty="0" smtClean="0">
                          <a:solidFill>
                            <a:schemeClr val="tx1"/>
                          </a:solidFill>
                          <a:latin typeface="+mn-lt"/>
                          <a:cs typeface="Amatic SC" panose="00000500000000000000" pitchFamily="2" charset="-79"/>
                        </a:rPr>
                        <a:t> Three Little Pigs</a:t>
                      </a:r>
                      <a:endParaRPr lang="en-US" sz="1100" dirty="0" smtClean="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lang="en-GB" sz="110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The Very Hungry Caterpillar </a:t>
                      </a:r>
                      <a:endParaRPr lang="en-US" sz="1100"/>
                    </a:p>
                    <a:p>
                      <a:pPr algn="ctr"/>
                      <a:r>
                        <a:rPr lang="en-GB" sz="1100">
                          <a:solidFill>
                            <a:schemeClr val="tx1"/>
                          </a:solidFill>
                          <a:latin typeface="+mn-lt"/>
                          <a:cs typeface="RM Typerighter old" panose="00000400000000000000" pitchFamily="2" charset="-79"/>
                        </a:rPr>
                        <a:t>The grouchy ladybird</a:t>
                      </a:r>
                    </a:p>
                    <a:p>
                      <a:pPr lvl="0" algn="ctr">
                        <a:buNone/>
                      </a:pPr>
                      <a:r>
                        <a:rPr lang="en-GB" sz="1100">
                          <a:solidFill>
                            <a:schemeClr val="tx1"/>
                          </a:solidFill>
                          <a:latin typeface="+mn-lt"/>
                          <a:cs typeface="RM Typerighter old" panose="00000400000000000000" pitchFamily="2" charset="-79"/>
                        </a:rPr>
                        <a:t>What the ladybird heard</a:t>
                      </a:r>
                    </a:p>
                    <a:p>
                      <a:pPr algn="ctr"/>
                      <a:endParaRPr lang="en-GB" sz="1100">
                        <a:solidFill>
                          <a:schemeClr val="tx1"/>
                        </a:solidFill>
                        <a:latin typeface="Sassoon Infant Std" panose="020B0503020103030203" pitchFamily="34" charset="0"/>
                        <a:cs typeface="RM Typerighter old" panose="000004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One Plastic Bag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t>Tree, Seasons come and seasons go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t>A stroll through the seasons</a:t>
                      </a:r>
                      <a:endParaRPr lang="en-GB" sz="110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tx1"/>
                        </a:solidFill>
                        <a:latin typeface="Sassoon Infant Std" panose="020B0503020103030203" pitchFamily="34" charset="0"/>
                        <a:cs typeface="RM Typerighter old" panose="000004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The Snail and the Whale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The Way back Home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The Naughty Bus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Mr. </a:t>
                      </a:r>
                      <a:r>
                        <a:rPr lang="en-US" sz="1100" err="1">
                          <a:solidFill>
                            <a:schemeClr val="tx1"/>
                          </a:solidFill>
                          <a:latin typeface="+mn-lt"/>
                          <a:cs typeface="RM Typerighter old" panose="00000400000000000000" pitchFamily="2" charset="-79"/>
                        </a:rPr>
                        <a:t>Gumpy’s</a:t>
                      </a:r>
                      <a:r>
                        <a:rPr lang="en-US" sz="1100">
                          <a:solidFill>
                            <a:schemeClr val="tx1"/>
                          </a:solidFill>
                          <a:latin typeface="+mn-lt"/>
                          <a:cs typeface="RM Typerighter old" panose="00000400000000000000" pitchFamily="2" charset="-79"/>
                        </a:rPr>
                        <a:t> Outing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Bob, The Man on the Moon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err="1">
                          <a:solidFill>
                            <a:schemeClr val="tx1"/>
                          </a:solidFill>
                          <a:latin typeface="+mn-lt"/>
                          <a:cs typeface="RM Typerighter old" panose="00000400000000000000" pitchFamily="2" charset="-79"/>
                        </a:rPr>
                        <a:t>Beegu</a:t>
                      </a:r>
                      <a:r>
                        <a:rPr lang="en-US" sz="1100">
                          <a:solidFill>
                            <a:schemeClr val="tx1"/>
                          </a:solidFill>
                          <a:latin typeface="+mn-lt"/>
                          <a:cs typeface="RM Typerighter old" panose="000004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RM Typerighter old" panose="00000400000000000000" pitchFamily="2" charset="-79"/>
                        </a:rPr>
                        <a:t>Oi! Get off my train! </a:t>
                      </a:r>
                      <a:endParaRPr lang="en-US" sz="1100">
                        <a:solidFill>
                          <a:schemeClr val="tx1"/>
                        </a:solidFill>
                        <a:latin typeface="+mn-lt"/>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a:solidFill>
                            <a:schemeClr val="tx1"/>
                          </a:solidFill>
                          <a:latin typeface="+mn-lt"/>
                          <a:cs typeface="RM Typerighter old" panose="00000400000000000000" pitchFamily="2" charset="-79"/>
                        </a:rPr>
                        <a:t>Lighthouse Keeper’s Lunch</a:t>
                      </a:r>
                    </a:p>
                    <a:p>
                      <a:pPr algn="ctr"/>
                      <a:r>
                        <a:rPr lang="en-US" sz="1100">
                          <a:solidFill>
                            <a:schemeClr val="tx1"/>
                          </a:solidFill>
                          <a:latin typeface="+mn-lt"/>
                          <a:cs typeface="RM Typerighter old" panose="00000400000000000000" pitchFamily="2" charset="-79"/>
                        </a:rPr>
                        <a:t>Under the Sea Non – Fiction</a:t>
                      </a:r>
                    </a:p>
                    <a:p>
                      <a:pPr algn="ctr"/>
                      <a:r>
                        <a:rPr lang="en-US" sz="1100">
                          <a:solidFill>
                            <a:schemeClr val="tx1"/>
                          </a:solidFill>
                          <a:latin typeface="+mn-lt"/>
                          <a:cs typeface="RM Typerighter old" panose="00000400000000000000" pitchFamily="2" charset="-79"/>
                        </a:rPr>
                        <a:t>P is for Passport</a:t>
                      </a:r>
                    </a:p>
                    <a:p>
                      <a:pPr algn="ctr"/>
                      <a:r>
                        <a:rPr lang="en-US" sz="1100">
                          <a:solidFill>
                            <a:schemeClr val="tx1"/>
                          </a:solidFill>
                          <a:latin typeface="+mn-lt"/>
                          <a:cs typeface="RM Typerighter old" panose="00000400000000000000" pitchFamily="2" charset="-79"/>
                        </a:rPr>
                        <a:t>The Journey </a:t>
                      </a:r>
                    </a:p>
                    <a:p>
                      <a:pPr algn="ctr"/>
                      <a:r>
                        <a:rPr lang="en-US" sz="1100">
                          <a:solidFill>
                            <a:schemeClr val="tx1"/>
                          </a:solidFill>
                          <a:latin typeface="+mn-lt"/>
                          <a:cs typeface="RM Typerighter old" panose="00000400000000000000" pitchFamily="2" charset="-79"/>
                        </a:rPr>
                        <a:t>Zoom </a:t>
                      </a:r>
                    </a:p>
                    <a:p>
                      <a:pPr algn="ctr"/>
                      <a:r>
                        <a:rPr lang="en-US" sz="1100">
                          <a:solidFill>
                            <a:schemeClr val="tx1"/>
                          </a:solidFill>
                          <a:latin typeface="+mn-lt"/>
                          <a:cs typeface="RM Typerighter old" panose="00000400000000000000" pitchFamily="2" charset="-79"/>
                        </a:rPr>
                        <a:t>Passport to Paris </a:t>
                      </a:r>
                    </a:p>
                    <a:p>
                      <a:pPr algn="ctr"/>
                      <a:r>
                        <a:rPr lang="en-US" sz="1100">
                          <a:solidFill>
                            <a:schemeClr val="tx1"/>
                          </a:solidFill>
                          <a:latin typeface="+mn-lt"/>
                          <a:cs typeface="RM Typerighter old" panose="00000400000000000000" pitchFamily="2" charset="-79"/>
                        </a:rPr>
                        <a:t>World Atlases </a:t>
                      </a:r>
                    </a:p>
                    <a:p>
                      <a:pPr algn="ctr"/>
                      <a:r>
                        <a:rPr lang="en-US" sz="1100" err="1">
                          <a:solidFill>
                            <a:schemeClr val="tx1"/>
                          </a:solidFill>
                          <a:latin typeface="+mn-lt"/>
                          <a:cs typeface="RM Typerighter old" panose="00000400000000000000" pitchFamily="2" charset="-79"/>
                        </a:rPr>
                        <a:t>Tiddler</a:t>
                      </a:r>
                      <a:r>
                        <a:rPr lang="en-US" sz="1100">
                          <a:solidFill>
                            <a:schemeClr val="tx1"/>
                          </a:solidFill>
                          <a:latin typeface="+mn-lt"/>
                          <a:cs typeface="RM Typerighter old" panose="00000400000000000000" pitchFamily="2" charset="-79"/>
                        </a:rPr>
                        <a:t>  </a:t>
                      </a:r>
                      <a:endParaRPr lang="en-GB" sz="1100">
                        <a:solidFill>
                          <a:schemeClr val="tx1"/>
                        </a:solidFill>
                        <a:latin typeface="+mn-lt"/>
                        <a:cs typeface="RM Typerighter old" panose="000004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433503">
                <a:tc>
                  <a:txBody>
                    <a:bodyPr/>
                    <a:lstStyle/>
                    <a:p>
                      <a:pPr algn="ctr"/>
                      <a:endParaRPr lang="en-US" sz="1200" b="1">
                        <a:latin typeface="Sassoon Infant Std" panose="020B0503020103030203" pitchFamily="34" charset="0"/>
                        <a:cs typeface="Amatic SC" panose="00000500000000000000" pitchFamily="2" charset="-79"/>
                      </a:endParaRPr>
                    </a:p>
                    <a:p>
                      <a:pPr algn="ctr"/>
                      <a:r>
                        <a:rPr lang="en-US" sz="1200" b="1">
                          <a:latin typeface="Sassoon Infant Std" panose="020B0503020103030203" pitchFamily="34" charset="0"/>
                          <a:cs typeface="Amatic SC" panose="00000500000000000000" pitchFamily="2" charset="-79"/>
                        </a:rPr>
                        <a:t>‘Wow’ moments / </a:t>
                      </a:r>
                      <a:r>
                        <a:rPr lang="en-US" sz="1200" b="1">
                          <a:solidFill>
                            <a:srgbClr val="0070C0"/>
                          </a:solidFill>
                          <a:latin typeface="Sassoon Infant Std" panose="020B0503020103030203" pitchFamily="34" charset="0"/>
                          <a:cs typeface="Amatic SC" panose="00000500000000000000" pitchFamily="2" charset="-79"/>
                        </a:rPr>
                        <a:t>Enrichment Weeks </a:t>
                      </a:r>
                      <a:endParaRPr lang="en-GB" sz="1200" b="1">
                        <a:solidFill>
                          <a:srgbClr val="0070C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100" dirty="0">
                          <a:solidFill>
                            <a:schemeClr val="tx1"/>
                          </a:solidFill>
                          <a:latin typeface="+mn-lt"/>
                          <a:cs typeface="Amatic SC"/>
                        </a:rPr>
                        <a:t>Autumn Trail  </a:t>
                      </a:r>
                      <a:endParaRPr lang="en-US" sz="1100" dirty="0"/>
                    </a:p>
                    <a:p>
                      <a:pPr algn="ctr"/>
                      <a:r>
                        <a:rPr lang="en-US" sz="1100" dirty="0">
                          <a:solidFill>
                            <a:schemeClr val="tx1"/>
                          </a:solidFill>
                          <a:latin typeface="+mn-lt"/>
                          <a:cs typeface="Amatic SC"/>
                        </a:rPr>
                        <a:t>Harvest Time </a:t>
                      </a:r>
                    </a:p>
                    <a:p>
                      <a:pPr algn="ctr"/>
                      <a:r>
                        <a:rPr lang="en-US" sz="1100" dirty="0">
                          <a:solidFill>
                            <a:schemeClr val="tx1"/>
                          </a:solidFill>
                          <a:latin typeface="+mn-lt"/>
                          <a:cs typeface="Amatic SC" panose="00000500000000000000" pitchFamily="2" charset="-79"/>
                        </a:rPr>
                        <a:t>Birthdays</a:t>
                      </a:r>
                    </a:p>
                    <a:p>
                      <a:pPr algn="ctr"/>
                      <a:r>
                        <a:rPr lang="en-US" sz="1100" dirty="0">
                          <a:solidFill>
                            <a:schemeClr val="tx1"/>
                          </a:solidFill>
                          <a:latin typeface="+mn-lt"/>
                          <a:cs typeface="Amatic SC" panose="00000500000000000000" pitchFamily="2" charset="-79"/>
                        </a:rPr>
                        <a:t>Favourite Songs </a:t>
                      </a:r>
                    </a:p>
                    <a:p>
                      <a:pPr algn="ctr"/>
                      <a:endParaRPr lang="en-US" sz="1100" b="1" i="1"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Christmas Time  / Nativity </a:t>
                      </a:r>
                    </a:p>
                    <a:p>
                      <a:pPr marL="0" marR="0" lvl="0" indent="0" algn="ctr" rtl="0" eaLnBrk="1" fontAlgn="auto" latinLnBrk="0" hangingPunct="1">
                        <a:lnSpc>
                          <a:spcPct val="100000"/>
                        </a:lnSpc>
                        <a:spcBef>
                          <a:spcPts val="0"/>
                        </a:spcBef>
                        <a:spcAft>
                          <a:spcPts val="0"/>
                        </a:spcAft>
                        <a:buClrTx/>
                        <a:buSzTx/>
                        <a:buFontTx/>
                        <a:buNone/>
                      </a:pPr>
                      <a:r>
                        <a:rPr lang="en-US" sz="1100" dirty="0">
                          <a:solidFill>
                            <a:schemeClr val="tx1"/>
                          </a:solidFill>
                          <a:latin typeface="+mn-lt"/>
                          <a:cs typeface="Amatic SC"/>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cs typeface="Amatic SC"/>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1" i="1" dirty="0">
                        <a:solidFill>
                          <a:schemeClr val="tx1"/>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100">
                          <a:solidFill>
                            <a:schemeClr val="tx1"/>
                          </a:solidFill>
                          <a:latin typeface="+mn-lt"/>
                          <a:cs typeface="Amatic SC"/>
                        </a:rPr>
                        <a:t>Chinese New Year </a:t>
                      </a:r>
                    </a:p>
                    <a:p>
                      <a:pPr algn="ctr"/>
                      <a:r>
                        <a:rPr lang="en-US" sz="1100">
                          <a:solidFill>
                            <a:schemeClr val="tx1"/>
                          </a:solidFill>
                          <a:latin typeface="+mn-lt"/>
                          <a:cs typeface="Amatic SC" panose="00000500000000000000" pitchFamily="2" charset="-79"/>
                        </a:rPr>
                        <a:t>Valentine’s Day</a:t>
                      </a:r>
                    </a:p>
                    <a:p>
                      <a:pPr algn="ctr"/>
                      <a:r>
                        <a:rPr lang="en-US" sz="1100">
                          <a:solidFill>
                            <a:schemeClr val="tx1"/>
                          </a:solidFill>
                          <a:latin typeface="+mn-lt"/>
                          <a:cs typeface="Amatic SC" panose="00000500000000000000" pitchFamily="2" charset="-79"/>
                        </a:rPr>
                        <a:t>Internet Safety Day </a:t>
                      </a:r>
                    </a:p>
                    <a:p>
                      <a:pPr algn="ctr"/>
                      <a:r>
                        <a:rPr lang="en-US" sz="1100">
                          <a:solidFill>
                            <a:schemeClr val="tx1"/>
                          </a:solidFill>
                          <a:latin typeface="+mn-lt"/>
                          <a:cs typeface="Amatic SC" panose="00000500000000000000" pitchFamily="2" charset="-79"/>
                        </a:rPr>
                        <a:t>Animal Art week</a:t>
                      </a:r>
                    </a:p>
                    <a:p>
                      <a:pPr algn="ctr"/>
                      <a:r>
                        <a:rPr lang="en-US" sz="1100">
                          <a:solidFill>
                            <a:schemeClr val="tx1"/>
                          </a:solidFill>
                          <a:latin typeface="+mn-lt"/>
                          <a:cs typeface="Amatic SC" panose="00000500000000000000" pitchFamily="2" charset="-79"/>
                        </a:rPr>
                        <a:t>Farm/vet</a:t>
                      </a:r>
                      <a:r>
                        <a:rPr lang="en-US" sz="1100" baseline="0">
                          <a:solidFill>
                            <a:schemeClr val="tx1"/>
                          </a:solidFill>
                          <a:latin typeface="+mn-lt"/>
                          <a:cs typeface="Amatic SC" panose="00000500000000000000" pitchFamily="2" charset="-79"/>
                        </a:rPr>
                        <a:t> role play</a:t>
                      </a:r>
                      <a:endParaRPr lang="en-US" sz="1100">
                        <a:solidFill>
                          <a:schemeClr val="tx1"/>
                        </a:solidFill>
                        <a:latin typeface="+mn-lt"/>
                        <a:cs typeface="Amatic SC" panose="00000500000000000000" pitchFamily="2" charset="-79"/>
                      </a:endParaRPr>
                    </a:p>
                    <a:p>
                      <a:pPr algn="ctr"/>
                      <a:endParaRPr lang="en-US" sz="1100" b="1" i="1">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a:rPr>
                        <a:t>Nature Scavenger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Mother’s Day </a:t>
                      </a:r>
                    </a:p>
                    <a:p>
                      <a:pPr marL="0" marR="0" lvl="0" indent="0" algn="ctr" rtl="0" eaLnBrk="1" fontAlgn="auto" latinLnBrk="0" hangingPunct="1">
                        <a:lnSpc>
                          <a:spcPct val="100000"/>
                        </a:lnSpc>
                        <a:spcBef>
                          <a:spcPts val="0"/>
                        </a:spcBef>
                        <a:spcAft>
                          <a:spcPts val="0"/>
                        </a:spcAft>
                        <a:buClrTx/>
                        <a:buSzTx/>
                        <a:buFontTx/>
                        <a:buNone/>
                      </a:pPr>
                      <a:r>
                        <a:rPr lang="en-US" sz="1100">
                          <a:solidFill>
                            <a:schemeClr val="tx1"/>
                          </a:solidFill>
                          <a:latin typeface="+mn-lt"/>
                          <a:cs typeface="Amatic SC"/>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latin typeface="+mn-lt"/>
                          <a:cs typeface="Amatic SC" panose="00000500000000000000" pitchFamily="2" charset="-79"/>
                        </a:rPr>
                        <a:t>Eater Egg Hunt </a:t>
                      </a:r>
                      <a:endParaRPr lang="en-GB" sz="11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lang="en-GB" sz="1100" b="1" i="1">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a:solidFill>
                            <a:schemeClr val="tx1"/>
                          </a:solidFill>
                          <a:latin typeface="+mn-lt"/>
                          <a:cs typeface="Amatic SC" panose="00000500000000000000" pitchFamily="2" charset="-79"/>
                        </a:rPr>
                        <a:t>Bus</a:t>
                      </a:r>
                      <a:r>
                        <a:rPr lang="en-US" sz="1100" baseline="0">
                          <a:solidFill>
                            <a:schemeClr val="tx1"/>
                          </a:solidFill>
                          <a:latin typeface="+mn-lt"/>
                          <a:cs typeface="Amatic SC" panose="00000500000000000000" pitchFamily="2" charset="-79"/>
                        </a:rPr>
                        <a:t> ride</a:t>
                      </a:r>
                    </a:p>
                    <a:p>
                      <a:pPr algn="ctr"/>
                      <a:r>
                        <a:rPr lang="en-US" sz="1100" baseline="0">
                          <a:solidFill>
                            <a:schemeClr val="tx1"/>
                          </a:solidFill>
                          <a:latin typeface="+mn-lt"/>
                          <a:cs typeface="Amatic SC" panose="00000500000000000000" pitchFamily="2" charset="-79"/>
                        </a:rPr>
                        <a:t>Map work</a:t>
                      </a:r>
                    </a:p>
                    <a:p>
                      <a:pPr algn="ctr"/>
                      <a:r>
                        <a:rPr lang="en-US" sz="1100" baseline="0">
                          <a:solidFill>
                            <a:schemeClr val="tx1"/>
                          </a:solidFill>
                          <a:latin typeface="+mn-lt"/>
                          <a:cs typeface="Amatic SC" panose="00000500000000000000" pitchFamily="2" charset="-79"/>
                        </a:rPr>
                        <a:t>Vehicle visits</a:t>
                      </a:r>
                    </a:p>
                    <a:p>
                      <a:pPr algn="ctr"/>
                      <a:r>
                        <a:rPr lang="en-US" sz="1100">
                          <a:solidFill>
                            <a:schemeClr val="tx1"/>
                          </a:solidFill>
                          <a:latin typeface="+mn-lt"/>
                          <a:cs typeface="Amatic SC" panose="00000500000000000000" pitchFamily="2" charset="-79"/>
                        </a:rPr>
                        <a:t>Start of Ramadan </a:t>
                      </a:r>
                    </a:p>
                    <a:p>
                      <a:pPr algn="ctr"/>
                      <a:r>
                        <a:rPr lang="en-US" sz="1100" err="1">
                          <a:solidFill>
                            <a:schemeClr val="tx1"/>
                          </a:solidFill>
                          <a:latin typeface="+mn-lt"/>
                          <a:cs typeface="Amatic SC" panose="00000500000000000000" pitchFamily="2" charset="-79"/>
                        </a:rPr>
                        <a:t>Eid</a:t>
                      </a:r>
                      <a:endParaRPr lang="en-US" sz="1100">
                        <a:solidFill>
                          <a:schemeClr val="tx1"/>
                        </a:solidFill>
                        <a:latin typeface="+mn-lt"/>
                        <a:cs typeface="Amatic SC" panose="00000500000000000000" pitchFamily="2" charset="-79"/>
                      </a:endParaRPr>
                    </a:p>
                    <a:p>
                      <a:pPr algn="ctr"/>
                      <a:endParaRPr lang="en-US" sz="11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dirty="0">
                          <a:solidFill>
                            <a:schemeClr val="tx1"/>
                          </a:solidFill>
                          <a:latin typeface="+mn-lt"/>
                          <a:cs typeface="Amatic SC" panose="00000500000000000000" pitchFamily="2" charset="-79"/>
                        </a:rPr>
                        <a:t>Under the Sea – singing songs and sea shanties</a:t>
                      </a:r>
                    </a:p>
                    <a:p>
                      <a:pPr algn="ctr"/>
                      <a:r>
                        <a:rPr lang="en-US" sz="1100" dirty="0">
                          <a:solidFill>
                            <a:schemeClr val="tx1"/>
                          </a:solidFill>
                          <a:latin typeface="+mn-lt"/>
                          <a:cs typeface="Amatic SC" panose="00000500000000000000" pitchFamily="2" charset="-79"/>
                        </a:rPr>
                        <a:t>Father’s Day </a:t>
                      </a:r>
                    </a:p>
                    <a:p>
                      <a:pPr algn="ctr"/>
                      <a:r>
                        <a:rPr lang="en-US" sz="1100" dirty="0">
                          <a:solidFill>
                            <a:schemeClr val="tx1"/>
                          </a:solidFill>
                          <a:latin typeface="+mn-lt"/>
                          <a:cs typeface="Amatic SC" panose="00000500000000000000" pitchFamily="2" charset="-79"/>
                        </a:rPr>
                        <a:t>Heathy Eating Week </a:t>
                      </a:r>
                    </a:p>
                    <a:p>
                      <a:pPr algn="ctr"/>
                      <a:r>
                        <a:rPr lang="en-US" sz="1100" dirty="0">
                          <a:solidFill>
                            <a:schemeClr val="tx1"/>
                          </a:solidFill>
                          <a:latin typeface="+mn-lt"/>
                          <a:cs typeface="Amatic SC" panose="00000500000000000000" pitchFamily="2" charset="-79"/>
                        </a:rPr>
                        <a:t>World Environment Day </a:t>
                      </a:r>
                    </a:p>
                    <a:p>
                      <a:pPr algn="ctr"/>
                      <a:r>
                        <a:rPr lang="en-US" sz="1100" dirty="0">
                          <a:solidFill>
                            <a:schemeClr val="tx1"/>
                          </a:solidFill>
                          <a:latin typeface="+mn-lt"/>
                          <a:cs typeface="Amatic SC" panose="00000500000000000000" pitchFamily="2" charset="-79"/>
                        </a:rPr>
                        <a:t>Pirate Day </a:t>
                      </a:r>
                    </a:p>
                    <a:p>
                      <a:pPr algn="ctr"/>
                      <a:r>
                        <a:rPr lang="en-US" sz="1100" dirty="0">
                          <a:solidFill>
                            <a:schemeClr val="tx1"/>
                          </a:solidFill>
                          <a:latin typeface="+mn-lt"/>
                          <a:cs typeface="Amatic SC" panose="00000500000000000000" pitchFamily="2" charset="-79"/>
                        </a:rPr>
                        <a:t>Ice – Cream at the park</a:t>
                      </a:r>
                    </a:p>
                    <a:p>
                      <a:pPr algn="ctr"/>
                      <a:endParaRPr lang="en-GB" sz="110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10" name="Title 1">
            <a:extLst>
              <a:ext uri="{FF2B5EF4-FFF2-40B4-BE49-F238E27FC236}">
                <a16:creationId xmlns:a16="http://schemas.microsoft.com/office/drawing/2014/main" id="{53FE212D-BFC9-4D6B-BB25-2170A4F1783E}"/>
              </a:ext>
            </a:extLst>
          </p:cNvPr>
          <p:cNvSpPr txBox="1">
            <a:spLocks/>
          </p:cNvSpPr>
          <p:nvPr/>
        </p:nvSpPr>
        <p:spPr>
          <a:xfrm>
            <a:off x="0" y="0"/>
            <a:ext cx="9906000" cy="398740"/>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dirty="0">
                <a:latin typeface="Sassoon Infant Std" panose="020B0503020103030203" pitchFamily="34" charset="0"/>
                <a:cs typeface="Amatic SC" panose="00000500000000000000" pitchFamily="2" charset="-79"/>
              </a:rPr>
              <a:t>Reception Long - Term Plan </a:t>
            </a:r>
            <a:r>
              <a:rPr lang="en-US" sz="2000" b="1" dirty="0" smtClean="0">
                <a:latin typeface="Sassoon Infant Std" panose="020B0503020103030203" pitchFamily="34" charset="0"/>
                <a:cs typeface="Amatic SC" panose="00000500000000000000" pitchFamily="2" charset="-79"/>
              </a:rPr>
              <a:t>25-26</a:t>
            </a:r>
            <a:endParaRPr lang="en-GB" sz="2000" b="1" dirty="0">
              <a:latin typeface="Sassoon Infant Std" panose="020B0503020103030203" pitchFamily="34" charset="0"/>
              <a:cs typeface="Amatic SC" panose="00000500000000000000" pitchFamily="2" charset="-79"/>
            </a:endParaRPr>
          </a:p>
        </p:txBody>
      </p:sp>
      <p:pic>
        <p:nvPicPr>
          <p:cNvPr id="4" name="Picture 3">
            <a:extLst>
              <a:ext uri="{FF2B5EF4-FFF2-40B4-BE49-F238E27FC236}">
                <a16:creationId xmlns:a16="http://schemas.microsoft.com/office/drawing/2014/main" id="{F2C36CAB-CE7C-9913-1722-036C2DF85EA1}"/>
              </a:ext>
            </a:extLst>
          </p:cNvPr>
          <p:cNvPicPr>
            <a:picLocks noChangeAspect="1"/>
          </p:cNvPicPr>
          <p:nvPr/>
        </p:nvPicPr>
        <p:blipFill>
          <a:blip r:embed="rId3"/>
          <a:stretch>
            <a:fillRect/>
          </a:stretch>
        </p:blipFill>
        <p:spPr>
          <a:xfrm>
            <a:off x="0" y="416574"/>
            <a:ext cx="1286982" cy="970384"/>
          </a:xfrm>
          <a:prstGeom prst="rect">
            <a:avLst/>
          </a:prstGeom>
        </p:spPr>
      </p:pic>
      <p:pic>
        <p:nvPicPr>
          <p:cNvPr id="6" name="Picture 5"/>
          <p:cNvPicPr>
            <a:picLocks noChangeAspect="1"/>
          </p:cNvPicPr>
          <p:nvPr/>
        </p:nvPicPr>
        <p:blipFill>
          <a:blip r:embed="rId4"/>
          <a:stretch>
            <a:fillRect/>
          </a:stretch>
        </p:blipFill>
        <p:spPr>
          <a:xfrm>
            <a:off x="4843429" y="753481"/>
            <a:ext cx="694536" cy="613168"/>
          </a:xfrm>
          <a:prstGeom prst="rect">
            <a:avLst/>
          </a:prstGeom>
        </p:spPr>
      </p:pic>
      <p:pic>
        <p:nvPicPr>
          <p:cNvPr id="7" name="Picture 6"/>
          <p:cNvPicPr>
            <a:picLocks noChangeAspect="1"/>
          </p:cNvPicPr>
          <p:nvPr/>
        </p:nvPicPr>
        <p:blipFill>
          <a:blip r:embed="rId5"/>
          <a:stretch>
            <a:fillRect/>
          </a:stretch>
        </p:blipFill>
        <p:spPr>
          <a:xfrm>
            <a:off x="3363624" y="753481"/>
            <a:ext cx="688908" cy="536494"/>
          </a:xfrm>
          <a:prstGeom prst="rect">
            <a:avLst/>
          </a:prstGeom>
        </p:spPr>
      </p:pic>
      <p:pic>
        <p:nvPicPr>
          <p:cNvPr id="8" name="Picture 7"/>
          <p:cNvPicPr>
            <a:picLocks noChangeAspect="1"/>
          </p:cNvPicPr>
          <p:nvPr/>
        </p:nvPicPr>
        <p:blipFill>
          <a:blip r:embed="rId6"/>
          <a:stretch>
            <a:fillRect/>
          </a:stretch>
        </p:blipFill>
        <p:spPr>
          <a:xfrm>
            <a:off x="6129174" y="753481"/>
            <a:ext cx="640135" cy="646232"/>
          </a:xfrm>
          <a:prstGeom prst="rect">
            <a:avLst/>
          </a:prstGeom>
        </p:spPr>
      </p:pic>
      <p:pic>
        <p:nvPicPr>
          <p:cNvPr id="9" name="Picture 8"/>
          <p:cNvPicPr>
            <a:picLocks noChangeAspect="1"/>
          </p:cNvPicPr>
          <p:nvPr/>
        </p:nvPicPr>
        <p:blipFill>
          <a:blip r:embed="rId7"/>
          <a:stretch>
            <a:fillRect/>
          </a:stretch>
        </p:blipFill>
        <p:spPr>
          <a:xfrm>
            <a:off x="1901679" y="740726"/>
            <a:ext cx="423623" cy="646232"/>
          </a:xfrm>
          <a:prstGeom prst="rect">
            <a:avLst/>
          </a:prstGeom>
        </p:spPr>
      </p:pic>
      <p:pic>
        <p:nvPicPr>
          <p:cNvPr id="11" name="Picture 10"/>
          <p:cNvPicPr>
            <a:picLocks noChangeAspect="1"/>
          </p:cNvPicPr>
          <p:nvPr/>
        </p:nvPicPr>
        <p:blipFill>
          <a:blip r:embed="rId8"/>
          <a:stretch>
            <a:fillRect/>
          </a:stretch>
        </p:blipFill>
        <p:spPr>
          <a:xfrm>
            <a:off x="7508495" y="740726"/>
            <a:ext cx="695817" cy="628910"/>
          </a:xfrm>
          <a:prstGeom prst="rect">
            <a:avLst/>
          </a:prstGeom>
        </p:spPr>
      </p:pic>
      <p:pic>
        <p:nvPicPr>
          <p:cNvPr id="12" name="Picture 11"/>
          <p:cNvPicPr>
            <a:picLocks noChangeAspect="1"/>
          </p:cNvPicPr>
          <p:nvPr/>
        </p:nvPicPr>
        <p:blipFill>
          <a:blip r:embed="rId9"/>
          <a:stretch>
            <a:fillRect/>
          </a:stretch>
        </p:blipFill>
        <p:spPr>
          <a:xfrm>
            <a:off x="8894724" y="733017"/>
            <a:ext cx="677430" cy="633632"/>
          </a:xfrm>
          <a:prstGeom prst="rect">
            <a:avLst/>
          </a:prstGeom>
        </p:spPr>
      </p:pic>
    </p:spTree>
    <p:extLst>
      <p:ext uri="{BB962C8B-B14F-4D97-AF65-F5344CB8AC3E}">
        <p14:creationId xmlns:p14="http://schemas.microsoft.com/office/powerpoint/2010/main" val="508449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85913444"/>
              </p:ext>
            </p:extLst>
          </p:nvPr>
        </p:nvGraphicFramePr>
        <p:xfrm>
          <a:off x="-2" y="409574"/>
          <a:ext cx="9906001" cy="6448425"/>
        </p:xfrm>
        <a:graphic>
          <a:graphicData uri="http://schemas.openxmlformats.org/drawingml/2006/table">
            <a:tbl>
              <a:tblPr firstRow="1" bandRow="1">
                <a:tableStyleId>{5C22544A-7EE6-4342-B048-85BDC9FD1C3A}</a:tableStyleId>
              </a:tblPr>
              <a:tblGrid>
                <a:gridCol w="1415143">
                  <a:extLst>
                    <a:ext uri="{9D8B030D-6E8A-4147-A177-3AD203B41FA5}">
                      <a16:colId xmlns:a16="http://schemas.microsoft.com/office/drawing/2014/main" val="385991600"/>
                    </a:ext>
                  </a:extLst>
                </a:gridCol>
                <a:gridCol w="1415143">
                  <a:extLst>
                    <a:ext uri="{9D8B030D-6E8A-4147-A177-3AD203B41FA5}">
                      <a16:colId xmlns:a16="http://schemas.microsoft.com/office/drawing/2014/main" val="2865123548"/>
                    </a:ext>
                  </a:extLst>
                </a:gridCol>
                <a:gridCol w="1415143">
                  <a:extLst>
                    <a:ext uri="{9D8B030D-6E8A-4147-A177-3AD203B41FA5}">
                      <a16:colId xmlns:a16="http://schemas.microsoft.com/office/drawing/2014/main" val="872926247"/>
                    </a:ext>
                  </a:extLst>
                </a:gridCol>
                <a:gridCol w="1415143">
                  <a:extLst>
                    <a:ext uri="{9D8B030D-6E8A-4147-A177-3AD203B41FA5}">
                      <a16:colId xmlns:a16="http://schemas.microsoft.com/office/drawing/2014/main" val="1315738151"/>
                    </a:ext>
                  </a:extLst>
                </a:gridCol>
                <a:gridCol w="1415143">
                  <a:extLst>
                    <a:ext uri="{9D8B030D-6E8A-4147-A177-3AD203B41FA5}">
                      <a16:colId xmlns:a16="http://schemas.microsoft.com/office/drawing/2014/main" val="2709165749"/>
                    </a:ext>
                  </a:extLst>
                </a:gridCol>
                <a:gridCol w="1415143">
                  <a:extLst>
                    <a:ext uri="{9D8B030D-6E8A-4147-A177-3AD203B41FA5}">
                      <a16:colId xmlns:a16="http://schemas.microsoft.com/office/drawing/2014/main" val="2335150482"/>
                    </a:ext>
                  </a:extLst>
                </a:gridCol>
                <a:gridCol w="1415143">
                  <a:extLst>
                    <a:ext uri="{9D8B030D-6E8A-4147-A177-3AD203B41FA5}">
                      <a16:colId xmlns:a16="http://schemas.microsoft.com/office/drawing/2014/main" val="4046203905"/>
                    </a:ext>
                  </a:extLst>
                </a:gridCol>
              </a:tblGrid>
              <a:tr h="385251">
                <a:tc>
                  <a:txBody>
                    <a:bodyPr/>
                    <a:lstStyle/>
                    <a:p>
                      <a:pPr algn="ctr"/>
                      <a:endParaRPr lang="en-GB" sz="15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43507">
                <a:tc>
                  <a:txBody>
                    <a:bodyPr/>
                    <a:lstStyle/>
                    <a:p>
                      <a:pPr algn="ctr"/>
                      <a:r>
                        <a:rPr lang="en-US" sz="1400" b="0">
                          <a:latin typeface="Sassoon Infant Std" panose="020B0503020103030203" pitchFamily="34" charset="0"/>
                          <a:cs typeface="Amatic SC" panose="00000500000000000000" pitchFamily="2" charset="-79"/>
                        </a:rPr>
                        <a:t>General Themes </a:t>
                      </a:r>
                      <a:endParaRPr lang="en-GB" sz="1400" b="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Terrific</a:t>
                      </a:r>
                      <a:r>
                        <a:rPr lang="en-US" sz="1400" b="1" baseline="0">
                          <a:solidFill>
                            <a:srgbClr val="7030A0"/>
                          </a:solidFill>
                          <a:latin typeface="Sassoon Infant Std" panose="020B0503020103030203" pitchFamily="34" charset="0"/>
                          <a:cs typeface="Amatic SC" panose="00000500000000000000" pitchFamily="2" charset="-79"/>
                        </a:rPr>
                        <a:t> tales</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Come</a:t>
                      </a:r>
                      <a:r>
                        <a:rPr lang="en-US" sz="1400" b="1" baseline="0">
                          <a:solidFill>
                            <a:srgbClr val="7030A0"/>
                          </a:solidFill>
                          <a:latin typeface="Sassoon Infant Std" panose="020B0503020103030203" pitchFamily="34" charset="0"/>
                          <a:cs typeface="Amatic SC" panose="00000500000000000000" pitchFamily="2" charset="-79"/>
                        </a:rPr>
                        <a:t> outside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Ticket</a:t>
                      </a:r>
                      <a:r>
                        <a:rPr lang="en-US" sz="1400" b="1" baseline="0">
                          <a:solidFill>
                            <a:srgbClr val="7030A0"/>
                          </a:solidFill>
                          <a:latin typeface="Sassoon Infant Std" panose="020B0503020103030203" pitchFamily="34" charset="0"/>
                          <a:cs typeface="Amatic SC" panose="00000500000000000000" pitchFamily="2" charset="-79"/>
                        </a:rPr>
                        <a:t> to ride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Fun</a:t>
                      </a:r>
                      <a:r>
                        <a:rPr lang="en-US" sz="1400" b="1" baseline="0">
                          <a:solidFill>
                            <a:srgbClr val="7030A0"/>
                          </a:solidFill>
                          <a:latin typeface="Sassoon Infant Std" panose="020B0503020103030203" pitchFamily="34" charset="0"/>
                          <a:cs typeface="Amatic SC" panose="00000500000000000000" pitchFamily="2" charset="-79"/>
                        </a:rPr>
                        <a:t> at the seaside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769837">
                <a:tc rowSpan="2">
                  <a:txBody>
                    <a:bodyPr/>
                    <a:lstStyle/>
                    <a:p>
                      <a:pPr algn="ctr"/>
                      <a:r>
                        <a:rPr lang="en-US" sz="6500" b="0">
                          <a:latin typeface="Sassoon Infant Std" panose="020B0503020103030203" pitchFamily="34" charset="0"/>
                          <a:cs typeface="Amatic SC" panose="00000500000000000000" pitchFamily="2" charset="-79"/>
                        </a:rPr>
                        <a:t> </a:t>
                      </a:r>
                    </a:p>
                    <a:p>
                      <a:pPr algn="ctr"/>
                      <a:endParaRPr lang="en-US" sz="2300" b="0">
                        <a:latin typeface="Sassoon Infant Std" panose="020B0503020103030203" pitchFamily="34" charset="0"/>
                        <a:cs typeface="Amatic SC" panose="00000500000000000000" pitchFamily="2" charset="-79"/>
                      </a:endParaRPr>
                    </a:p>
                    <a:p>
                      <a:pPr algn="ctr"/>
                      <a:endParaRPr lang="en-US" sz="2300" b="0">
                        <a:latin typeface="Sassoon Infant Std" panose="020B0503020103030203" pitchFamily="34" charset="0"/>
                        <a:cs typeface="Amatic SC" panose="00000500000000000000" pitchFamily="2" charset="-79"/>
                      </a:endParaRPr>
                    </a:p>
                    <a:p>
                      <a:pPr algn="ctr"/>
                      <a:endParaRPr lang="en-US" sz="2300" b="0">
                        <a:latin typeface="Sassoon Infant Std" panose="020B0503020103030203" pitchFamily="34" charset="0"/>
                        <a:cs typeface="Amatic SC" panose="00000500000000000000" pitchFamily="2" charset="-79"/>
                      </a:endParaRPr>
                    </a:p>
                    <a:p>
                      <a:pPr algn="ctr"/>
                      <a:endParaRPr lang="en-US" sz="2300" b="0">
                        <a:latin typeface="Sassoon Infant Std" panose="020B0503020103030203" pitchFamily="34" charset="0"/>
                        <a:cs typeface="Amatic SC" panose="00000500000000000000" pitchFamily="2" charset="-79"/>
                      </a:endParaRPr>
                    </a:p>
                    <a:p>
                      <a:pPr algn="ctr"/>
                      <a:endParaRPr lang="en-US" sz="2300" b="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400" b="1" u="sng">
                          <a:solidFill>
                            <a:schemeClr val="tx1"/>
                          </a:solidFill>
                          <a:latin typeface="Sassoon Infant Std" panose="020B0503020103030203" pitchFamily="34" charset="0"/>
                          <a:cs typeface="Amatic SC" panose="00000500000000000000" pitchFamily="2" charset="-79"/>
                        </a:rPr>
                        <a:t>Characteristics of Effective Learning </a:t>
                      </a:r>
                    </a:p>
                    <a:p>
                      <a:pPr algn="ctr"/>
                      <a:endParaRPr lang="en-US" sz="1400" b="1" u="sng">
                        <a:solidFill>
                          <a:schemeClr val="bg1">
                            <a:lumMod val="50000"/>
                          </a:schemeClr>
                        </a:solidFill>
                        <a:latin typeface="Sassoon Infant Std" panose="020B0503020103030203" pitchFamily="34" charset="0"/>
                        <a:cs typeface="Amatic SC" panose="00000500000000000000" pitchFamily="2" charset="-79"/>
                      </a:endParaRPr>
                    </a:p>
                    <a:p>
                      <a:r>
                        <a:rPr lang="en-US" sz="1400" b="1">
                          <a:solidFill>
                            <a:srgbClr val="FF33CC"/>
                          </a:solidFill>
                          <a:latin typeface="Sassoon Infant Std" panose="020B0503020103030203" pitchFamily="34" charset="0"/>
                          <a:cs typeface="Amatic SC" panose="00000500000000000000" pitchFamily="2" charset="-79"/>
                        </a:rPr>
                        <a:t>Playing and exploring: </a:t>
                      </a:r>
                      <a:r>
                        <a:rPr lang="en-US" sz="1400">
                          <a:latin typeface="Sassoon Infant Std" panose="020B0503020103030203" pitchFamily="34" charset="0"/>
                          <a:cs typeface="RM Typerighter old" panose="00000400000000000000" pitchFamily="2" charset="-79"/>
                        </a:rPr>
                        <a:t>- Children investigate and experience things, and ‘have a go’. </a:t>
                      </a:r>
                      <a:r>
                        <a:rPr lang="en-GB" sz="1400">
                          <a:solidFill>
                            <a:srgbClr val="000000"/>
                          </a:solidFill>
                          <a:effectLst/>
                          <a:latin typeface="Sassoon Infant Std" panose="020B0503020103030203" pitchFamily="34" charset="0"/>
                          <a:ea typeface="Calibri" panose="020F0502020204030204" pitchFamily="34" charset="0"/>
                          <a:cs typeface="Acumin Pro"/>
                        </a:rPr>
                        <a:t>Children who actively participate in their </a:t>
                      </a:r>
                      <a:r>
                        <a:rPr lang="en-GB" sz="1400">
                          <a:solidFill>
                            <a:srgbClr val="000000"/>
                          </a:solidFill>
                          <a:latin typeface="Sassoon Infant Std" panose="020B0503020103030203" pitchFamily="34" charset="0"/>
                          <a:ea typeface="Calibri" panose="020F0502020204030204" pitchFamily="34" charset="0"/>
                          <a:cs typeface="Acumin Pro"/>
                        </a:rPr>
                        <a:t>own play </a:t>
                      </a:r>
                      <a:r>
                        <a:rPr lang="en-GB" sz="1400">
                          <a:solidFill>
                            <a:srgbClr val="000000"/>
                          </a:solidFill>
                          <a:effectLst/>
                          <a:latin typeface="Sassoon Infant Std" panose="020B0503020103030203" pitchFamily="34" charset="0"/>
                          <a:ea typeface="Calibri" panose="020F0502020204030204" pitchFamily="34" charset="0"/>
                          <a:cs typeface="Acumin Pro"/>
                        </a:rPr>
                        <a:t>develop a larger store of information and experiences to draw on which positively supports their learning </a:t>
                      </a:r>
                      <a:endParaRPr lang="en-US" sz="1400">
                        <a:latin typeface="Sassoon Infant Std" panose="020B0503020103030203" pitchFamily="34" charset="0"/>
                        <a:cs typeface="RM Typerighter old" panose="00000400000000000000" pitchFamily="2" charset="-79"/>
                      </a:endParaRPr>
                    </a:p>
                    <a:p>
                      <a:r>
                        <a:rPr lang="en-US" sz="1400" b="1">
                          <a:solidFill>
                            <a:srgbClr val="FF33CC"/>
                          </a:solidFill>
                          <a:latin typeface="Sassoon Infant Std" panose="020B0503020103030203" pitchFamily="34" charset="0"/>
                          <a:cs typeface="Amatic SC" panose="00000500000000000000" pitchFamily="2" charset="-79"/>
                        </a:rPr>
                        <a:t>Active learning: </a:t>
                      </a:r>
                      <a:r>
                        <a:rPr lang="en-US" sz="1400">
                          <a:latin typeface="Sassoon Infant Std" panose="020B0503020103030203" pitchFamily="34" charset="0"/>
                          <a:cs typeface="RM Typerighter old" panose="00000400000000000000" pitchFamily="2" charset="-79"/>
                        </a:rPr>
                        <a:t>- Children concentrate and keep on trying if they encounter difficulties. They are proud of their own achievements. </a:t>
                      </a:r>
                      <a:r>
                        <a:rPr lang="en-GB" sz="1400">
                          <a:effectLst/>
                          <a:latin typeface="Sassoon Infant Std" panose="020B0503020103030203" pitchFamily="34"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a:solidFill>
                            <a:srgbClr val="FF33CC"/>
                          </a:solidFill>
                          <a:latin typeface="Sassoon Infant Std" panose="020B0503020103030203" pitchFamily="34" charset="0"/>
                          <a:cs typeface="Amatic SC" panose="00000500000000000000" pitchFamily="2" charset="-79"/>
                        </a:rPr>
                        <a:t>Creating and thinking critically: </a:t>
                      </a:r>
                      <a:r>
                        <a:rPr lang="en-US" sz="1400">
                          <a:latin typeface="Sassoon Infant Std" panose="020B0503020103030203" pitchFamily="34" charset="0"/>
                          <a:cs typeface="RM Typerighter old" panose="00000400000000000000" pitchFamily="2" charset="-79"/>
                        </a:rPr>
                        <a:t>- Children develop their own ideas and make links between these ideas. </a:t>
                      </a:r>
                      <a:r>
                        <a:rPr lang="en-GB" sz="1400">
                          <a:effectLst/>
                          <a:latin typeface="Sassoon Infant Std" panose="020B0503020103030203" pitchFamily="34"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a:effectLst/>
                          <a:latin typeface="Sassoon Infant Std" panose="020B0503020103030203" pitchFamily="34" charset="0"/>
                          <a:ea typeface="Calibri" panose="020F0502020204030204" pitchFamily="34" charset="0"/>
                          <a:cs typeface="Arial" panose="020B0604020202020204" pitchFamily="34" charset="0"/>
                        </a:rPr>
                        <a:t> </a:t>
                      </a:r>
                    </a:p>
                    <a:p>
                      <a:endParaRPr lang="en-GB" sz="1000">
                        <a:latin typeface="Sassoon Infant Std" panose="020B0503020103030203" pitchFamily="34" charset="0"/>
                        <a:cs typeface="RM Typerighter old" panose="000004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749830">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400" b="1" i="0">
                          <a:solidFill>
                            <a:srgbClr val="7030A0"/>
                          </a:solidFill>
                          <a:latin typeface="Sassoon Infant Std" panose="020B0503020103030203" pitchFamily="34" charset="0"/>
                          <a:cs typeface="Amatic SC" panose="00000500000000000000" pitchFamily="2" charset="-79"/>
                        </a:rPr>
                        <a:t>Unique Child: </a:t>
                      </a:r>
                      <a:r>
                        <a:rPr lang="en-US" sz="1400" i="0">
                          <a:latin typeface="Sassoon Infant Std" panose="020B0503020103030203" pitchFamily="34" charset="0"/>
                          <a:cs typeface="RM Typerighter old" panose="00000400000000000000" pitchFamily="2" charset="-79"/>
                        </a:rPr>
                        <a:t>Every child is unique and has the potential to be resilient, capable, confident and self-assured.  </a:t>
                      </a:r>
                    </a:p>
                    <a:p>
                      <a:r>
                        <a:rPr lang="en-US" sz="1400" b="1" i="0">
                          <a:solidFill>
                            <a:srgbClr val="7030A0"/>
                          </a:solidFill>
                          <a:latin typeface="Sassoon Infant Std" panose="020B0503020103030203" pitchFamily="34" charset="0"/>
                          <a:cs typeface="Amatic SC" panose="00000500000000000000" pitchFamily="2" charset="-79"/>
                        </a:rPr>
                        <a:t>Positive Relationships: </a:t>
                      </a:r>
                      <a:r>
                        <a:rPr lang="en-US" sz="1400" i="0">
                          <a:latin typeface="Sassoon Infant Std" panose="020B0503020103030203" pitchFamily="34" charset="0"/>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a:solidFill>
                            <a:srgbClr val="7030A0"/>
                          </a:solidFill>
                          <a:latin typeface="Sassoon Infant Std" panose="020B0503020103030203" pitchFamily="34" charset="0"/>
                          <a:cs typeface="Amatic SC" panose="00000500000000000000" pitchFamily="2" charset="-79"/>
                        </a:rPr>
                        <a:t>Enabling environments: </a:t>
                      </a:r>
                      <a:r>
                        <a:rPr lang="en-US" sz="1400" i="0">
                          <a:latin typeface="Sassoon Infant Std" panose="020B0503020103030203" pitchFamily="34" charset="0"/>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a:solidFill>
                            <a:srgbClr val="7030A0"/>
                          </a:solidFill>
                          <a:latin typeface="Sassoon Infant Std" panose="020B0503020103030203" pitchFamily="34" charset="0"/>
                          <a:cs typeface="Amatic SC" panose="00000500000000000000" pitchFamily="2" charset="-79"/>
                        </a:rPr>
                        <a:t>Learning and Development: </a:t>
                      </a:r>
                      <a:r>
                        <a:rPr lang="en-US" sz="1400" i="0">
                          <a:latin typeface="Sassoon Infant Std" panose="020B0503020103030203" pitchFamily="34" charset="0"/>
                          <a:cs typeface="RM Typerighter old" panose="00000400000000000000" pitchFamily="2" charset="-79"/>
                        </a:rPr>
                        <a:t>Children develop and learn at different rates (not in different ways as it stated 2017). We must be aware of children who need greater support than others. </a:t>
                      </a:r>
                      <a:endParaRPr lang="en-US" sz="1000" i="1">
                        <a:latin typeface="Sassoon Infant Std" panose="020B0503020103030203" pitchFamily="34" charset="0"/>
                        <a:cs typeface="RM Typerighter old" panose="000004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501238" y="2026861"/>
            <a:ext cx="2480107" cy="24801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224098" y="3013473"/>
            <a:ext cx="1047723" cy="525145"/>
          </a:xfrm>
          <a:prstGeom prst="rect">
            <a:avLst/>
          </a:prstGeom>
          <a:noFill/>
        </p:spPr>
        <p:txBody>
          <a:bodyPr wrap="none" lIns="74295" tIns="37148" rIns="74295" bIns="37148">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2925" b="1">
                <a:ln/>
                <a:solidFill>
                  <a:schemeClr val="accent3"/>
                </a:solidFill>
                <a:latin typeface="Adler" panose="00000400000000000000" pitchFamily="2" charset="0"/>
              </a:rPr>
              <a:t>COEL</a:t>
            </a:r>
          </a:p>
        </p:txBody>
      </p:sp>
      <p:sp>
        <p:nvSpPr>
          <p:cNvPr id="6" name="Title 1">
            <a:extLst>
              <a:ext uri="{FF2B5EF4-FFF2-40B4-BE49-F238E27FC236}">
                <a16:creationId xmlns:a16="http://schemas.microsoft.com/office/drawing/2014/main" id="{53FE212D-BFC9-4D6B-BB25-2170A4F1783E}"/>
              </a:ext>
            </a:extLst>
          </p:cNvPr>
          <p:cNvSpPr txBox="1">
            <a:spLocks/>
          </p:cNvSpPr>
          <p:nvPr/>
        </p:nvSpPr>
        <p:spPr>
          <a:xfrm>
            <a:off x="0" y="0"/>
            <a:ext cx="9906000" cy="398740"/>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dirty="0">
                <a:latin typeface="Sassoon Infant Std" panose="020B0503020103030203" pitchFamily="34" charset="0"/>
                <a:cs typeface="Amatic SC" panose="00000500000000000000" pitchFamily="2" charset="-79"/>
              </a:rPr>
              <a:t>Reception Long - Term </a:t>
            </a:r>
            <a:r>
              <a:rPr lang="en-US" sz="2000" b="1">
                <a:latin typeface="Sassoon Infant Std" panose="020B0503020103030203" pitchFamily="34" charset="0"/>
                <a:cs typeface="Amatic SC" panose="00000500000000000000" pitchFamily="2" charset="-79"/>
              </a:rPr>
              <a:t>Plan </a:t>
            </a:r>
            <a:r>
              <a:rPr lang="en-US" sz="2000" b="1" smtClean="0">
                <a:latin typeface="Sassoon Infant Std" panose="020B0503020103030203" pitchFamily="34" charset="0"/>
                <a:cs typeface="Amatic SC" panose="00000500000000000000" pitchFamily="2" charset="-79"/>
              </a:rPr>
              <a:t>25-26</a:t>
            </a:r>
            <a:endParaRPr lang="en-GB" sz="2000" b="1" dirty="0">
              <a:latin typeface="Sassoon Infant Std" panose="020B0503020103030203" pitchFamily="34" charset="0"/>
              <a:cs typeface="Amatic SC" panose="00000500000000000000" pitchFamily="2" charset="-79"/>
            </a:endParaRPr>
          </a:p>
        </p:txBody>
      </p:sp>
      <p:pic>
        <p:nvPicPr>
          <p:cNvPr id="2" name="Picture 1">
            <a:extLst>
              <a:ext uri="{FF2B5EF4-FFF2-40B4-BE49-F238E27FC236}">
                <a16:creationId xmlns:a16="http://schemas.microsoft.com/office/drawing/2014/main" id="{BD267B5A-B7EC-4570-116C-E55989E64A4D}"/>
              </a:ext>
            </a:extLst>
          </p:cNvPr>
          <p:cNvPicPr>
            <a:picLocks noChangeAspect="1"/>
          </p:cNvPicPr>
          <p:nvPr/>
        </p:nvPicPr>
        <p:blipFill>
          <a:blip r:embed="rId4"/>
          <a:stretch>
            <a:fillRect/>
          </a:stretch>
        </p:blipFill>
        <p:spPr>
          <a:xfrm>
            <a:off x="0" y="416767"/>
            <a:ext cx="1417611" cy="1078658"/>
          </a:xfrm>
          <a:prstGeom prst="rect">
            <a:avLst/>
          </a:prstGeom>
        </p:spPr>
      </p:pic>
    </p:spTree>
    <p:extLst>
      <p:ext uri="{BB962C8B-B14F-4D97-AF65-F5344CB8AC3E}">
        <p14:creationId xmlns:p14="http://schemas.microsoft.com/office/powerpoint/2010/main" val="239549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1898214"/>
              </p:ext>
            </p:extLst>
          </p:nvPr>
        </p:nvGraphicFramePr>
        <p:xfrm>
          <a:off x="0" y="371475"/>
          <a:ext cx="9906000" cy="6386080"/>
        </p:xfrm>
        <a:graphic>
          <a:graphicData uri="http://schemas.openxmlformats.org/drawingml/2006/table">
            <a:tbl>
              <a:tblPr firstRow="1" bandRow="1">
                <a:tableStyleId>{5C22544A-7EE6-4342-B048-85BDC9FD1C3A}</a:tableStyleId>
              </a:tblPr>
              <a:tblGrid>
                <a:gridCol w="1444023">
                  <a:extLst>
                    <a:ext uri="{9D8B030D-6E8A-4147-A177-3AD203B41FA5}">
                      <a16:colId xmlns:a16="http://schemas.microsoft.com/office/drawing/2014/main" val="385991600"/>
                    </a:ext>
                  </a:extLst>
                </a:gridCol>
                <a:gridCol w="1293118">
                  <a:extLst>
                    <a:ext uri="{9D8B030D-6E8A-4147-A177-3AD203B41FA5}">
                      <a16:colId xmlns:a16="http://schemas.microsoft.com/office/drawing/2014/main" val="2865123548"/>
                    </a:ext>
                  </a:extLst>
                </a:gridCol>
                <a:gridCol w="102860">
                  <a:extLst>
                    <a:ext uri="{9D8B030D-6E8A-4147-A177-3AD203B41FA5}">
                      <a16:colId xmlns:a16="http://schemas.microsoft.com/office/drawing/2014/main" val="872926247"/>
                    </a:ext>
                  </a:extLst>
                </a:gridCol>
                <a:gridCol w="1303300">
                  <a:extLst>
                    <a:ext uri="{9D8B030D-6E8A-4147-A177-3AD203B41FA5}">
                      <a16:colId xmlns:a16="http://schemas.microsoft.com/office/drawing/2014/main" val="2690459710"/>
                    </a:ext>
                  </a:extLst>
                </a:gridCol>
                <a:gridCol w="102860">
                  <a:extLst>
                    <a:ext uri="{9D8B030D-6E8A-4147-A177-3AD203B41FA5}">
                      <a16:colId xmlns:a16="http://schemas.microsoft.com/office/drawing/2014/main" val="1315738151"/>
                    </a:ext>
                  </a:extLst>
                </a:gridCol>
                <a:gridCol w="1317105">
                  <a:extLst>
                    <a:ext uri="{9D8B030D-6E8A-4147-A177-3AD203B41FA5}">
                      <a16:colId xmlns:a16="http://schemas.microsoft.com/office/drawing/2014/main" val="1848787987"/>
                    </a:ext>
                  </a:extLst>
                </a:gridCol>
                <a:gridCol w="102860">
                  <a:extLst>
                    <a:ext uri="{9D8B030D-6E8A-4147-A177-3AD203B41FA5}">
                      <a16:colId xmlns:a16="http://schemas.microsoft.com/office/drawing/2014/main" val="2709165749"/>
                    </a:ext>
                  </a:extLst>
                </a:gridCol>
                <a:gridCol w="1330912">
                  <a:extLst>
                    <a:ext uri="{9D8B030D-6E8A-4147-A177-3AD203B41FA5}">
                      <a16:colId xmlns:a16="http://schemas.microsoft.com/office/drawing/2014/main" val="1626726412"/>
                    </a:ext>
                  </a:extLst>
                </a:gridCol>
                <a:gridCol w="102860">
                  <a:extLst>
                    <a:ext uri="{9D8B030D-6E8A-4147-A177-3AD203B41FA5}">
                      <a16:colId xmlns:a16="http://schemas.microsoft.com/office/drawing/2014/main" val="2335150482"/>
                    </a:ext>
                  </a:extLst>
                </a:gridCol>
                <a:gridCol w="1344718">
                  <a:extLst>
                    <a:ext uri="{9D8B030D-6E8A-4147-A177-3AD203B41FA5}">
                      <a16:colId xmlns:a16="http://schemas.microsoft.com/office/drawing/2014/main" val="3189764146"/>
                    </a:ext>
                  </a:extLst>
                </a:gridCol>
                <a:gridCol w="102860">
                  <a:extLst>
                    <a:ext uri="{9D8B030D-6E8A-4147-A177-3AD203B41FA5}">
                      <a16:colId xmlns:a16="http://schemas.microsoft.com/office/drawing/2014/main" val="4046203905"/>
                    </a:ext>
                  </a:extLst>
                </a:gridCol>
                <a:gridCol w="1358524">
                  <a:extLst>
                    <a:ext uri="{9D8B030D-6E8A-4147-A177-3AD203B41FA5}">
                      <a16:colId xmlns:a16="http://schemas.microsoft.com/office/drawing/2014/main" val="1588033082"/>
                    </a:ext>
                  </a:extLst>
                </a:gridCol>
              </a:tblGrid>
              <a:tr h="323850">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Primary Std" panose="020B0503020103030203" pitchFamily="34" charset="0"/>
                          <a:cs typeface="Amatic SC" panose="00000500000000000000" pitchFamily="2" charset="-79"/>
                        </a:rPr>
                        <a:t>Autumn 1</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Primary Std" panose="020B0503020103030203" pitchFamily="34" charset="0"/>
                          <a:cs typeface="Amatic SC" panose="00000500000000000000" pitchFamily="2" charset="-79"/>
                        </a:rPr>
                        <a:t>Autumn 2</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800">
                          <a:solidFill>
                            <a:schemeClr val="tx1"/>
                          </a:solidFill>
                          <a:latin typeface="Sassoon Primary Std" panose="020B0503020103030203" pitchFamily="34" charset="0"/>
                          <a:cs typeface="Amatic SC" panose="00000500000000000000" pitchFamily="2" charset="-79"/>
                        </a:rPr>
                        <a:t>Spring 1</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a:solidFill>
                            <a:schemeClr val="tx1"/>
                          </a:solidFill>
                          <a:latin typeface="Sassoon Primary Std" panose="020B0503020103030203" pitchFamily="34" charset="0"/>
                          <a:cs typeface="Amatic SC" panose="00000500000000000000" pitchFamily="2" charset="-79"/>
                        </a:rPr>
                        <a:t>Spring 2</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a:solidFill>
                            <a:schemeClr val="tx1"/>
                          </a:solidFill>
                          <a:latin typeface="Sassoon Primary Std" panose="020B0503020103030203" pitchFamily="34" charset="0"/>
                          <a:cs typeface="Amatic SC" panose="00000500000000000000" pitchFamily="2" charset="-79"/>
                        </a:rPr>
                        <a:t>Summer 1</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1800">
                          <a:solidFill>
                            <a:schemeClr val="tx1"/>
                          </a:solidFill>
                          <a:latin typeface="Sassoon Primary Std" panose="020B0503020103030203" pitchFamily="34" charset="0"/>
                          <a:cs typeface="Amatic SC" panose="00000500000000000000" pitchFamily="2" charset="-79"/>
                        </a:rPr>
                        <a:t>Summer 2</a:t>
                      </a:r>
                      <a:endParaRPr lang="en-GB" sz="1800">
                        <a:solidFill>
                          <a:schemeClr val="tx1"/>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520097">
                <a:tc>
                  <a:txBody>
                    <a:bodyPr/>
                    <a:lstStyle/>
                    <a:p>
                      <a:pPr algn="ctr"/>
                      <a:r>
                        <a:rPr lang="en-US" sz="1400" b="1">
                          <a:solidFill>
                            <a:srgbClr val="7030A0"/>
                          </a:solidFill>
                          <a:latin typeface="Sassoon Primary Std" panose="020B0503020103030203" pitchFamily="34" charset="0"/>
                          <a:cs typeface="Amatic SC" panose="00000500000000000000" pitchFamily="2" charset="-79"/>
                        </a:rPr>
                        <a:t>General Themes </a:t>
                      </a:r>
                      <a:endParaRPr lang="en-GB" sz="1400" b="1">
                        <a:solidFill>
                          <a:srgbClr val="7030A0"/>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Primary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Primary Std" panose="020B0503020103030203" pitchFamily="34" charset="0"/>
                          <a:cs typeface="Amatic SC" panose="00000500000000000000" pitchFamily="2" charset="-79"/>
                        </a:rPr>
                        <a:t>Terrific</a:t>
                      </a:r>
                      <a:r>
                        <a:rPr lang="en-US" sz="1400" b="1" baseline="0">
                          <a:solidFill>
                            <a:srgbClr val="7030A0"/>
                          </a:solidFill>
                          <a:latin typeface="Sassoon Primary Std" panose="020B0503020103030203" pitchFamily="34" charset="0"/>
                          <a:cs typeface="Amatic SC" panose="00000500000000000000" pitchFamily="2" charset="-79"/>
                        </a:rPr>
                        <a:t> tales</a:t>
                      </a:r>
                      <a:endParaRPr lang="en-US" sz="1400" b="1">
                        <a:solidFill>
                          <a:srgbClr val="7030A0"/>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400" b="1">
                          <a:solidFill>
                            <a:srgbClr val="7030A0"/>
                          </a:solidFill>
                          <a:latin typeface="Sassoon Primary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Primary Std" panose="020B0503020103030203" pitchFamily="34" charset="0"/>
                          <a:cs typeface="Amatic SC" panose="00000500000000000000" pitchFamily="2" charset="-79"/>
                        </a:rPr>
                        <a:t>Come</a:t>
                      </a:r>
                      <a:r>
                        <a:rPr lang="en-US" sz="1400" b="1" baseline="0">
                          <a:solidFill>
                            <a:srgbClr val="7030A0"/>
                          </a:solidFill>
                          <a:latin typeface="Sassoon Primary Std" panose="020B0503020103030203" pitchFamily="34" charset="0"/>
                          <a:cs typeface="Amatic SC" panose="00000500000000000000" pitchFamily="2" charset="-79"/>
                        </a:rPr>
                        <a:t> outside</a:t>
                      </a:r>
                      <a:endParaRPr lang="en-US" sz="1400" b="1">
                        <a:solidFill>
                          <a:srgbClr val="7030A0"/>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400" b="1">
                          <a:solidFill>
                            <a:srgbClr val="7030A0"/>
                          </a:solidFill>
                          <a:latin typeface="Sassoon Primary Std" panose="020B0503020103030203" pitchFamily="34" charset="0"/>
                          <a:cs typeface="Amatic SC" panose="00000500000000000000" pitchFamily="2" charset="-79"/>
                        </a:rPr>
                        <a:t>Ticket</a:t>
                      </a:r>
                      <a:r>
                        <a:rPr lang="en-US" sz="1400" b="1" baseline="0">
                          <a:solidFill>
                            <a:srgbClr val="7030A0"/>
                          </a:solidFill>
                          <a:latin typeface="Sassoon Primary Std" panose="020B0503020103030203" pitchFamily="34" charset="0"/>
                          <a:cs typeface="Amatic SC" panose="00000500000000000000" pitchFamily="2" charset="-79"/>
                        </a:rPr>
                        <a:t> to ride</a:t>
                      </a:r>
                      <a:endParaRPr lang="en-US" sz="1400" b="1">
                        <a:solidFill>
                          <a:srgbClr val="7030A0"/>
                        </a:solidFill>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Primary Std" panose="020B0503020103030203" pitchFamily="34" charset="0"/>
                          <a:cs typeface="Amatic SC" panose="00000500000000000000" pitchFamily="2" charset="-79"/>
                        </a:rPr>
                        <a:t>Fun at the seaside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7857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latin typeface="Sassoon Primary Std" panose="020B0503020103030203" pitchFamily="34" charset="0"/>
                          <a:cs typeface="Amatic SC" panose="00000500000000000000" pitchFamily="2" charset="-79"/>
                        </a:rPr>
                        <a:t>Communication and Language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a:latin typeface="Sassoon Infant Std" panose="020B0503020103030203" pitchFamily="34" charset="0"/>
                        </a:rPr>
                        <a:t>The development of children’s spoken language underpins all seven areas of learning and development. Children’s </a:t>
                      </a:r>
                      <a:r>
                        <a:rPr lang="en-US" sz="1200" b="1" i="0">
                          <a:latin typeface="Sassoon Infant Std" panose="020B0503020103030203" pitchFamily="34" charset="0"/>
                        </a:rPr>
                        <a:t>back-and-forth interactions </a:t>
                      </a:r>
                      <a:r>
                        <a:rPr lang="en-US" sz="1200" b="0" i="0">
                          <a:latin typeface="Sassoon Infant Std" panose="020B0503020103030203" pitchFamily="34" charset="0"/>
                        </a:rPr>
                        <a:t>from an early age form the foundations for language and cognitive development. The number and quality of the conversations they have with adults and peers throughout the day in a </a:t>
                      </a:r>
                      <a:r>
                        <a:rPr lang="en-US" sz="1200" b="1" i="0">
                          <a:latin typeface="Sassoon Infant Std" panose="020B0503020103030203" pitchFamily="34" charset="0"/>
                        </a:rPr>
                        <a:t>language-rich environment</a:t>
                      </a:r>
                      <a:r>
                        <a:rPr lang="en-US" sz="1200" b="0" i="0">
                          <a:latin typeface="Sassoon Infant Std" panose="020B0503020103030203" pitchFamily="34" charset="0"/>
                        </a:rPr>
                        <a:t> is crucial. By commenting on what children are interested in or doing, and echoing back what they say with </a:t>
                      </a:r>
                      <a:r>
                        <a:rPr lang="en-US" sz="1200" b="1" i="0">
                          <a:latin typeface="Sassoon Infant Std" panose="020B0503020103030203" pitchFamily="34" charset="0"/>
                        </a:rPr>
                        <a:t>new vocabulary added</a:t>
                      </a:r>
                      <a:r>
                        <a:rPr lang="en-US" sz="1200" b="0" i="0">
                          <a:latin typeface="Sassoon Infant Std" panose="020B0503020103030203" pitchFamily="34" charset="0"/>
                        </a:rPr>
                        <a:t>, practitioners will build children's language effectively</a:t>
                      </a:r>
                      <a:r>
                        <a:rPr lang="en-US" sz="1200" b="1" i="0">
                          <a:latin typeface="Sassoon Infant Std" panose="020B0503020103030203" pitchFamily="34" charset="0"/>
                        </a:rPr>
                        <a:t>. Reading frequently to children</a:t>
                      </a:r>
                      <a:r>
                        <a:rPr lang="en-US" sz="1200" b="0" i="0">
                          <a:latin typeface="Sassoon Infant Std" panose="020B0503020103030203" pitchFamily="34" charset="0"/>
                        </a:rPr>
                        <a:t>, and </a:t>
                      </a:r>
                      <a:r>
                        <a:rPr lang="en-US" sz="1200" b="1" i="0">
                          <a:latin typeface="Sassoon Infant Std" panose="020B0503020103030203" pitchFamily="34" charset="0"/>
                        </a:rPr>
                        <a:t>engaging them actively in stories</a:t>
                      </a:r>
                      <a:r>
                        <a:rPr lang="en-US" sz="1200" b="0" i="0">
                          <a:latin typeface="Sassoon Infant Std" panose="020B0503020103030203" pitchFamily="34" charset="0"/>
                        </a:rPr>
                        <a:t>, non-fiction, rhymes and poems, and then providing them with extensive opportunities to use and </a:t>
                      </a:r>
                      <a:r>
                        <a:rPr lang="en-US" sz="1200" b="1" i="0">
                          <a:latin typeface="Sassoon Infant Std" panose="020B0503020103030203" pitchFamily="34" charset="0"/>
                        </a:rPr>
                        <a:t>embed new words in a range of contexts, </a:t>
                      </a:r>
                      <a:r>
                        <a:rPr lang="en-US" sz="1200" b="0" i="0">
                          <a:latin typeface="Sassoon Infant Std" panose="020B0503020103030203" pitchFamily="34" charset="0"/>
                        </a:rPr>
                        <a:t>will give children the opportunity to thrive. Through </a:t>
                      </a:r>
                      <a:r>
                        <a:rPr lang="en-US" sz="1200" b="1" i="0">
                          <a:latin typeface="Sassoon Infant Std" panose="020B0503020103030203" pitchFamily="34" charset="0"/>
                        </a:rPr>
                        <a:t>conversation, story-telling and role play</a:t>
                      </a:r>
                      <a:r>
                        <a:rPr lang="en-US" sz="1200" b="0" i="0">
                          <a:latin typeface="Sassoon Infant Std" panose="020B0503020103030203" pitchFamily="34" charset="0"/>
                        </a:rPr>
                        <a:t>, where children </a:t>
                      </a:r>
                      <a:r>
                        <a:rPr lang="en-US" sz="1200" b="1" i="0">
                          <a:latin typeface="Sassoon Infant Std" panose="020B0503020103030203" pitchFamily="34" charset="0"/>
                        </a:rPr>
                        <a:t>share their ideas </a:t>
                      </a:r>
                      <a:r>
                        <a:rPr lang="en-US" sz="1200" b="0" i="0">
                          <a:latin typeface="Sassoon Infant Std" panose="020B0503020103030203" pitchFamily="34" charset="0"/>
                        </a:rPr>
                        <a:t>with support and </a:t>
                      </a:r>
                      <a:r>
                        <a:rPr lang="en-US" sz="1200" b="1" i="0">
                          <a:latin typeface="Sassoon Infant Std" panose="020B0503020103030203" pitchFamily="34" charset="0"/>
                        </a:rPr>
                        <a:t>modelling</a:t>
                      </a:r>
                      <a:r>
                        <a:rPr lang="en-US" sz="1200" b="0" i="0">
                          <a:latin typeface="Sassoon Infant Std" panose="020B0503020103030203" pitchFamily="34" charset="0"/>
                        </a:rPr>
                        <a:t> from their teacher, and sensitive questioning that invites them to elaborate, children become comfortable using a </a:t>
                      </a:r>
                      <a:r>
                        <a:rPr lang="en-US" sz="1200" b="1" i="0">
                          <a:latin typeface="Sassoon Infant Std" panose="020B0503020103030203" pitchFamily="34" charset="0"/>
                        </a:rPr>
                        <a:t>rich range of vocabulary </a:t>
                      </a:r>
                      <a:r>
                        <a:rPr lang="en-US" sz="1200" b="0" i="0">
                          <a:latin typeface="Sassoon Infant Std" panose="020B0503020103030203" pitchFamily="34" charset="0"/>
                        </a:rPr>
                        <a:t>and </a:t>
                      </a:r>
                      <a:r>
                        <a:rPr lang="en-US" sz="1200" b="1" i="0">
                          <a:latin typeface="Sassoon Infant Std" panose="020B0503020103030203" pitchFamily="34" charset="0"/>
                        </a:rPr>
                        <a:t>language structures.</a:t>
                      </a:r>
                      <a:endParaRPr lang="en-US" sz="1200" b="1" i="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731638">
                <a:tc>
                  <a:txBody>
                    <a:bodyPr/>
                    <a:lstStyle/>
                    <a:p>
                      <a:pPr algn="ctr"/>
                      <a:r>
                        <a:rPr lang="en-US" sz="1100">
                          <a:latin typeface="Sassoon Infant Std" panose="020B0503020103030203" pitchFamily="34" charset="0"/>
                        </a:rPr>
                        <a:t>Whole EYFS Focus – C&amp;L is developed throughout the year through high quality interactions, daily group discussions, sharing circles, PSHE times,  stories, singing, speech and language interventions, Pie Corbett T4W, EYFS productions, assemblies  and weekly interventions. </a:t>
                      </a:r>
                    </a:p>
                    <a:p>
                      <a:pPr algn="ctr"/>
                      <a:endParaRPr lang="en-US" sz="900"/>
                    </a:p>
                    <a:p>
                      <a:pPr algn="ctr"/>
                      <a:endParaRPr lang="en-US" sz="900" b="1">
                        <a:latin typeface="Amatic SC" panose="00000500000000000000" pitchFamily="2" charset="-79"/>
                        <a:cs typeface="Amatic SC" panose="00000500000000000000" pitchFamily="2" charset="-79"/>
                      </a:endParaRPr>
                    </a:p>
                    <a:p>
                      <a:pPr algn="ctr"/>
                      <a:r>
                        <a:rPr lang="en-US" sz="1500" b="1">
                          <a:latin typeface="Sassoon Primary Std" panose="020B0503020103030203" pitchFamily="34" charset="0"/>
                          <a:cs typeface="Amatic SC" panose="00000500000000000000" pitchFamily="2" charset="-79"/>
                        </a:rPr>
                        <a:t>Daily story time </a:t>
                      </a:r>
                      <a:endParaRPr lang="en-GB" sz="1500" b="1">
                        <a:latin typeface="Sassoon Primary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0">
                          <a:solidFill>
                            <a:schemeClr val="tx1"/>
                          </a:solidFill>
                          <a:latin typeface="Sassoon Infant Std" panose="020B0503020103030203" pitchFamily="34" charset="0"/>
                          <a:cs typeface="Amatic SC" panose="00000500000000000000" pitchFamily="2" charset="-79"/>
                        </a:rPr>
                        <a:t>Settling in activities </a:t>
                      </a:r>
                    </a:p>
                    <a:p>
                      <a:pPr algn="ctr"/>
                      <a:r>
                        <a:rPr lang="en-US" sz="1100" b="0">
                          <a:solidFill>
                            <a:schemeClr val="tx1"/>
                          </a:solidFill>
                          <a:latin typeface="Sassoon Infant Std" panose="020B0503020103030203" pitchFamily="34" charset="0"/>
                          <a:cs typeface="Amatic SC" panose="00000500000000000000" pitchFamily="2" charset="-79"/>
                        </a:rPr>
                        <a:t>Making friends </a:t>
                      </a:r>
                    </a:p>
                    <a:p>
                      <a:pPr algn="ctr"/>
                      <a:r>
                        <a:rPr lang="en-US" sz="1100">
                          <a:latin typeface="Sassoon Infant Std" panose="020B0503020103030203" pitchFamily="34" charset="0"/>
                        </a:rPr>
                        <a:t>Children talking about experiences that are familiar to them</a:t>
                      </a:r>
                    </a:p>
                    <a:p>
                      <a:pPr algn="ctr"/>
                      <a:r>
                        <a:rPr lang="en-US" sz="1100" b="0">
                          <a:solidFill>
                            <a:schemeClr val="tx1"/>
                          </a:solidFill>
                          <a:latin typeface="Sassoon Infant Std" panose="020B0503020103030203" pitchFamily="34" charset="0"/>
                          <a:cs typeface="Amatic SC" panose="00000500000000000000" pitchFamily="2" charset="-79"/>
                        </a:rPr>
                        <a:t>This is me! </a:t>
                      </a:r>
                    </a:p>
                    <a:p>
                      <a:pPr algn="ctr"/>
                      <a:r>
                        <a:rPr lang="en-US" sz="1100" b="0">
                          <a:solidFill>
                            <a:schemeClr val="tx1"/>
                          </a:solidFill>
                          <a:latin typeface="Sassoon Infant Std" panose="020B0503020103030203" pitchFamily="34" charset="0"/>
                          <a:cs typeface="Amatic SC" panose="00000500000000000000" pitchFamily="2" charset="-79"/>
                        </a:rPr>
                        <a:t>Rhyming and alliteration </a:t>
                      </a:r>
                    </a:p>
                    <a:p>
                      <a:pPr algn="ctr"/>
                      <a:r>
                        <a:rPr lang="en-US" sz="1100" b="0">
                          <a:solidFill>
                            <a:schemeClr val="tx1"/>
                          </a:solidFill>
                          <a:latin typeface="Sassoon Infant Std" panose="020B0503020103030203" pitchFamily="34" charset="0"/>
                          <a:cs typeface="Amatic SC" panose="00000500000000000000" pitchFamily="2" charset="-79"/>
                        </a:rPr>
                        <a:t>Familiar Print</a:t>
                      </a:r>
                    </a:p>
                    <a:p>
                      <a:pPr algn="ctr"/>
                      <a:r>
                        <a:rPr lang="en-US" sz="1100" b="0">
                          <a:solidFill>
                            <a:schemeClr val="tx1"/>
                          </a:solidFill>
                          <a:latin typeface="Sassoon Infant Std" panose="020B0503020103030203" pitchFamily="34" charset="0"/>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err="1">
                          <a:solidFill>
                            <a:schemeClr val="tx1"/>
                          </a:solidFill>
                          <a:latin typeface="Sassoon Infant Std" panose="020B0503020103030203" pitchFamily="34" charset="0"/>
                          <a:cs typeface="Amatic SC" panose="00000500000000000000" pitchFamily="2" charset="-79"/>
                        </a:rPr>
                        <a:t>Colour</a:t>
                      </a:r>
                      <a:r>
                        <a:rPr lang="en-US" sz="1100" b="0">
                          <a:solidFill>
                            <a:schemeClr val="tx1"/>
                          </a:solidFill>
                          <a:latin typeface="Sassoon Infant Std" panose="020B0503020103030203" pitchFamily="34" charset="0"/>
                          <a:cs typeface="Amatic SC" panose="00000500000000000000" pitchFamily="2" charset="-79"/>
                        </a:rPr>
                        <a:t> Monsters Shared stories </a:t>
                      </a:r>
                    </a:p>
                    <a:p>
                      <a:pPr algn="ctr"/>
                      <a:r>
                        <a:rPr lang="en-US" sz="1100" b="0">
                          <a:solidFill>
                            <a:schemeClr val="tx1"/>
                          </a:solidFill>
                          <a:latin typeface="Sassoon Infant Std" panose="020B0503020103030203" pitchFamily="34" charset="0"/>
                          <a:cs typeface="Amatic SC" panose="00000500000000000000" pitchFamily="2" charset="-79"/>
                        </a:rPr>
                        <a:t>All about me! </a:t>
                      </a:r>
                    </a:p>
                    <a:p>
                      <a:pPr algn="ctr"/>
                      <a:r>
                        <a:rPr lang="en-US" sz="1100">
                          <a:latin typeface="Sassoon Infant Std" panose="020B0503020103030203" pitchFamily="34" charset="0"/>
                        </a:rPr>
                        <a:t>Model talk routines through the day. For example, arriving in school: “Good morning, how are you?” </a:t>
                      </a:r>
                      <a:endParaRPr lang="en-GB" sz="1100" b="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a:solidFill>
                            <a:schemeClr val="bg1">
                              <a:lumMod val="50000"/>
                            </a:schemeClr>
                          </a:solidFill>
                          <a:latin typeface="Sassoon Infant Std" panose="020B0503020103030203" pitchFamily="34" charset="0"/>
                          <a:cs typeface="Amatic SC" panose="00000500000000000000" pitchFamily="2" charset="-79"/>
                        </a:rPr>
                        <a:t> </a:t>
                      </a:r>
                      <a:r>
                        <a:rPr lang="en-US" sz="1100" b="0">
                          <a:solidFill>
                            <a:schemeClr val="tx1"/>
                          </a:solidFill>
                          <a:latin typeface="Sassoon Infant Std" panose="020B0503020103030203" pitchFamily="34" charset="0"/>
                          <a:cs typeface="Amatic SC" panose="00000500000000000000" pitchFamily="2" charset="-79"/>
                        </a:rPr>
                        <a:t>Settling in activities</a:t>
                      </a:r>
                    </a:p>
                    <a:p>
                      <a:pPr algn="ctr"/>
                      <a:r>
                        <a:rPr lang="en-US" sz="1100" b="0">
                          <a:solidFill>
                            <a:schemeClr val="tx1"/>
                          </a:solidFill>
                          <a:latin typeface="Sassoon Infant Std" panose="020B0503020103030203" pitchFamily="34" charset="0"/>
                          <a:cs typeface="Amatic SC" panose="00000500000000000000" pitchFamily="2" charset="-79"/>
                        </a:rPr>
                        <a:t>Develop vocabulary  </a:t>
                      </a:r>
                    </a:p>
                    <a:p>
                      <a:pPr algn="ctr"/>
                      <a:r>
                        <a:rPr lang="en-US" sz="1100" b="0">
                          <a:solidFill>
                            <a:schemeClr val="tx1"/>
                          </a:solidFill>
                          <a:latin typeface="Sassoon Infant Std" panose="020B0503020103030203" pitchFamily="34" charset="0"/>
                          <a:cs typeface="Amatic SC" panose="00000500000000000000" pitchFamily="2" charset="-79"/>
                        </a:rPr>
                        <a:t>Tell me a story - retelling stories</a:t>
                      </a:r>
                    </a:p>
                    <a:p>
                      <a:pPr algn="ctr"/>
                      <a:r>
                        <a:rPr lang="en-US" sz="1100" b="0">
                          <a:solidFill>
                            <a:schemeClr val="tx1"/>
                          </a:solidFill>
                          <a:latin typeface="Sassoon Infant Std" panose="020B0503020103030203" pitchFamily="34" charset="0"/>
                          <a:cs typeface="Amatic SC" panose="00000500000000000000" pitchFamily="2" charset="-79"/>
                        </a:rPr>
                        <a:t>Story language </a:t>
                      </a:r>
                    </a:p>
                    <a:p>
                      <a:pPr algn="ctr"/>
                      <a:r>
                        <a:rPr lang="en-US" sz="1100" b="0">
                          <a:solidFill>
                            <a:schemeClr val="tx1"/>
                          </a:solidFill>
                          <a:latin typeface="Sassoon Infant Std" panose="020B0503020103030203" pitchFamily="34" charset="0"/>
                          <a:cs typeface="Amatic SC" panose="00000500000000000000" pitchFamily="2" charset="-79"/>
                        </a:rPr>
                        <a:t>Word hunts</a:t>
                      </a:r>
                    </a:p>
                    <a:p>
                      <a:pPr algn="ctr"/>
                      <a:r>
                        <a:rPr lang="en-US" sz="1100" b="0">
                          <a:solidFill>
                            <a:schemeClr val="tx1"/>
                          </a:solidFill>
                          <a:latin typeface="Sassoon Infant Std" panose="020B0503020103030203" pitchFamily="34" charset="0"/>
                          <a:cs typeface="Amatic SC" panose="00000500000000000000" pitchFamily="2" charset="-79"/>
                        </a:rPr>
                        <a:t>Listening and responding to stories</a:t>
                      </a:r>
                    </a:p>
                    <a:p>
                      <a:pPr algn="ctr"/>
                      <a:r>
                        <a:rPr lang="en-US" sz="1100" b="0">
                          <a:solidFill>
                            <a:schemeClr val="tx1"/>
                          </a:solidFill>
                          <a:latin typeface="Sassoon Infant Std" panose="020B0503020103030203" pitchFamily="34" charset="0"/>
                          <a:cs typeface="Amatic SC" panose="00000500000000000000" pitchFamily="2" charset="-79"/>
                        </a:rPr>
                        <a:t>Following instructions  </a:t>
                      </a:r>
                    </a:p>
                    <a:p>
                      <a:pPr algn="ctr"/>
                      <a:r>
                        <a:rPr lang="en-US" sz="1100" b="0">
                          <a:solidFill>
                            <a:schemeClr val="tx1"/>
                          </a:solidFill>
                          <a:latin typeface="Sassoon Infant Std" panose="020B0503020103030203" pitchFamily="34" charset="0"/>
                          <a:cs typeface="Amatic SC" panose="00000500000000000000" pitchFamily="2" charset="-79"/>
                        </a:rPr>
                        <a:t>Takes part in discussion </a:t>
                      </a:r>
                    </a:p>
                    <a:p>
                      <a:pPr algn="ctr"/>
                      <a:r>
                        <a:rPr lang="en-US" sz="1100">
                          <a:latin typeface="Sassoon Infant Std" panose="020B0503020103030203" pitchFamily="34" charset="0"/>
                        </a:rPr>
                        <a:t>Understand how to listen carefully and why listening is important.</a:t>
                      </a:r>
                    </a:p>
                    <a:p>
                      <a:pPr algn="ctr"/>
                      <a:r>
                        <a:rPr lang="en-US" sz="1100">
                          <a:latin typeface="Sassoon Infant Std" panose="020B0503020103030203" pitchFamily="34" charset="0"/>
                        </a:rPr>
                        <a:t>Use new vocabulary through the day.</a:t>
                      </a:r>
                    </a:p>
                    <a:p>
                      <a:pPr algn="ctr"/>
                      <a:r>
                        <a:rPr lang="en-US" sz="1100">
                          <a:latin typeface="Sassoon Infant Std" panose="020B0503020103030203" pitchFamily="34" charset="0"/>
                        </a:rPr>
                        <a:t>Choose books that will develop their vocabulary. </a:t>
                      </a:r>
                      <a:endParaRPr lang="en-GB" sz="1100" b="0">
                        <a:solidFill>
                          <a:schemeClr val="tx1"/>
                        </a:solidFill>
                        <a:latin typeface="Sassoon Infant Std" panose="020B0503020103030203" pitchFamily="34" charset="0"/>
                        <a:cs typeface="Amatic SC" panose="00000500000000000000" pitchFamily="2" charset="-79"/>
                      </a:endParaRPr>
                    </a:p>
                    <a:p>
                      <a:pPr algn="l"/>
                      <a:endParaRPr lang="en-GB" sz="1100" b="1">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0">
                          <a:solidFill>
                            <a:schemeClr val="tx1"/>
                          </a:solidFill>
                          <a:latin typeface="Sassoon Infant Std" panose="020B0503020103030203" pitchFamily="34" charset="0"/>
                          <a:cs typeface="Amatic SC" panose="00000500000000000000" pitchFamily="2" charset="-79"/>
                        </a:rPr>
                        <a:t>Using language well </a:t>
                      </a:r>
                    </a:p>
                    <a:p>
                      <a:pPr algn="ctr"/>
                      <a:r>
                        <a:rPr lang="en-US" sz="1100" b="0">
                          <a:solidFill>
                            <a:schemeClr val="tx1"/>
                          </a:solidFill>
                          <a:latin typeface="Sassoon Infant Std" panose="020B0503020103030203" pitchFamily="34" charset="0"/>
                          <a:cs typeface="Amatic SC" panose="00000500000000000000" pitchFamily="2" charset="-79"/>
                        </a:rPr>
                        <a:t>Ask’s how and why questions…</a:t>
                      </a:r>
                    </a:p>
                    <a:p>
                      <a:pPr algn="ctr"/>
                      <a:r>
                        <a:rPr lang="en-US" sz="1100" b="0">
                          <a:solidFill>
                            <a:schemeClr val="tx1"/>
                          </a:solidFill>
                          <a:latin typeface="Sassoon Infant Std" panose="020B0503020103030203" pitchFamily="34" charset="0"/>
                          <a:cs typeface="Amatic SC" panose="00000500000000000000" pitchFamily="2" charset="-79"/>
                        </a:rPr>
                        <a:t>Retell a story with story language </a:t>
                      </a:r>
                    </a:p>
                    <a:p>
                      <a:pPr algn="ctr"/>
                      <a:r>
                        <a:rPr lang="en-US" sz="1100" b="0">
                          <a:solidFill>
                            <a:schemeClr val="tx1"/>
                          </a:solidFill>
                          <a:latin typeface="Sassoon Infant Std" panose="020B0503020103030203" pitchFamily="34" charset="0"/>
                          <a:cs typeface="Amatic SC" panose="00000500000000000000" pitchFamily="2" charset="-79"/>
                        </a:rPr>
                        <a:t>Story invention – talk it!</a:t>
                      </a:r>
                    </a:p>
                    <a:p>
                      <a:pPr algn="ctr"/>
                      <a:r>
                        <a:rPr lang="en-US" sz="1100">
                          <a:latin typeface="Sassoon Infant Std" panose="020B0503020103030203" pitchFamily="34" charset="0"/>
                        </a:rPr>
                        <a:t>Ask questions to find out more and to check they understand what has been said to them. </a:t>
                      </a:r>
                    </a:p>
                    <a:p>
                      <a:pPr algn="ctr"/>
                      <a:r>
                        <a:rPr lang="en-US" sz="1100">
                          <a:latin typeface="Sassoon Infant Std" panose="020B0503020103030203" pitchFamily="34" charset="0"/>
                        </a:rPr>
                        <a:t>Describe events in some detail. </a:t>
                      </a:r>
                      <a:r>
                        <a:rPr lang="en-US" sz="1100" b="0">
                          <a:solidFill>
                            <a:schemeClr val="tx1"/>
                          </a:solidFill>
                          <a:latin typeface="Sassoon Infant Std" panose="020B0503020103030203" pitchFamily="34" charset="0"/>
                          <a:cs typeface="Amatic SC" panose="00000500000000000000" pitchFamily="2" charset="-79"/>
                        </a:rPr>
                        <a:t>  </a:t>
                      </a:r>
                    </a:p>
                    <a:p>
                      <a:pPr algn="ctr"/>
                      <a:r>
                        <a:rPr lang="en-US" sz="1100">
                          <a:latin typeface="Sassoon Infant Std" panose="020B0503020103030203" pitchFamily="34" charset="0"/>
                        </a:rPr>
                        <a:t>Listen to and talk about stories to build familiarity and understanding. </a:t>
                      </a:r>
                    </a:p>
                    <a:p>
                      <a:pPr algn="ctr"/>
                      <a:r>
                        <a:rPr lang="en-US" sz="1100">
                          <a:latin typeface="Sassoon Infant Std" panose="020B0503020103030203" pitchFamily="34" charset="0"/>
                        </a:rPr>
                        <a:t>Learn rhymes, poems and songs.</a:t>
                      </a:r>
                      <a:endParaRPr lang="en-GB" sz="1100" b="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0">
                          <a:solidFill>
                            <a:schemeClr val="tx1"/>
                          </a:solidFill>
                          <a:latin typeface="Sassoon Infant Std" panose="020B0503020103030203" pitchFamily="34" charset="0"/>
                          <a:cs typeface="Amatic SC" panose="00000500000000000000" pitchFamily="2" charset="-79"/>
                        </a:rPr>
                        <a:t>Settling in activities </a:t>
                      </a:r>
                    </a:p>
                    <a:p>
                      <a:pPr algn="ctr"/>
                      <a:r>
                        <a:rPr lang="en-US" sz="1100" b="0">
                          <a:solidFill>
                            <a:schemeClr val="tx1"/>
                          </a:solidFill>
                          <a:latin typeface="Sassoon Infant Std" panose="020B0503020103030203" pitchFamily="34" charset="0"/>
                          <a:cs typeface="Amatic SC" panose="00000500000000000000" pitchFamily="2" charset="-79"/>
                        </a:rPr>
                        <a:t>Describe events in detail – time connectives</a:t>
                      </a:r>
                    </a:p>
                    <a:p>
                      <a:pPr algn="ctr"/>
                      <a:r>
                        <a:rPr lang="en-US" sz="1100" b="0">
                          <a:solidFill>
                            <a:schemeClr val="tx1"/>
                          </a:solidFill>
                          <a:latin typeface="Sassoon Infant Std" panose="020B0503020103030203" pitchFamily="34" charset="0"/>
                        </a:rPr>
                        <a:t>Understand how to listen carefully and why listening is important.</a:t>
                      </a:r>
                    </a:p>
                    <a:p>
                      <a:pPr algn="ctr"/>
                      <a:r>
                        <a:rPr lang="en-US" sz="1100" b="0">
                          <a:solidFill>
                            <a:schemeClr val="tx1"/>
                          </a:solidFill>
                          <a:latin typeface="Sassoon Infant Std" panose="020B0503020103030203" pitchFamily="34" charset="0"/>
                        </a:rPr>
                        <a:t>Use picture cue cards to talk about an object: “What colour is it? Where would you find it? </a:t>
                      </a:r>
                    </a:p>
                    <a:p>
                      <a:pPr algn="ctr"/>
                      <a:r>
                        <a:rPr lang="en-US" sz="1100" b="0">
                          <a:solidFill>
                            <a:schemeClr val="tx1"/>
                          </a:solidFill>
                          <a:latin typeface="Sassoon Infant Std" panose="020B0503020103030203" pitchFamily="34" charset="0"/>
                          <a:cs typeface="Amatic SC" panose="00000500000000000000" pitchFamily="2" charset="-79"/>
                        </a:rPr>
                        <a:t>Sustained focus when listening to a story </a:t>
                      </a:r>
                      <a:endParaRPr lang="en-GB" sz="1100" b="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0">
                          <a:solidFill>
                            <a:schemeClr val="tx1"/>
                          </a:solidFill>
                          <a:latin typeface="Sassoon Infant Std" panose="020B0503020103030203" pitchFamily="34" charset="0"/>
                          <a:cs typeface="Amatic SC" panose="00000500000000000000" pitchFamily="2" charset="-79"/>
                        </a:rPr>
                        <a:t>Settling in activities </a:t>
                      </a:r>
                    </a:p>
                    <a:p>
                      <a:pPr algn="ctr"/>
                      <a:r>
                        <a:rPr lang="en-US" sz="1100" b="0">
                          <a:solidFill>
                            <a:schemeClr val="tx1"/>
                          </a:solidFill>
                          <a:latin typeface="Sassoon Infant Std" panose="020B0503020103030203" pitchFamily="34" charset="0"/>
                        </a:rPr>
                        <a:t>Re-read some books so children learn the language necessary to talk about what is happening in each illustration and relate it to their own lives</a:t>
                      </a:r>
                      <a:endParaRPr lang="en-GB" sz="1100" b="0">
                        <a:solidFill>
                          <a:schemeClr val="tx1"/>
                        </a:solidFill>
                        <a:latin typeface="Sassoon Infant Std" panose="020B0503020103030203" pitchFamily="34" charset="0"/>
                        <a:cs typeface="Amatic SC" panose="00000500000000000000" pitchFamily="2" charset="-79"/>
                      </a:endParaRPr>
                    </a:p>
                    <a:p>
                      <a:pPr algn="l"/>
                      <a:endParaRPr lang="en-GB" sz="1100" b="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0">
                          <a:solidFill>
                            <a:schemeClr val="tx1"/>
                          </a:solidFill>
                          <a:latin typeface="Sassoon Infant Std" panose="020B0503020103030203" pitchFamily="34" charset="0"/>
                          <a:cs typeface="Amatic SC" panose="00000500000000000000" pitchFamily="2" charset="-79"/>
                        </a:rPr>
                        <a:t>Show and tell </a:t>
                      </a:r>
                    </a:p>
                    <a:p>
                      <a:pPr algn="ctr"/>
                      <a:r>
                        <a:rPr lang="en-US" sz="1100" b="0">
                          <a:solidFill>
                            <a:schemeClr val="tx1"/>
                          </a:solidFill>
                          <a:latin typeface="Sassoon Infant Std" panose="020B0503020103030203" pitchFamily="34" charset="0"/>
                          <a:cs typeface="Amatic SC" panose="00000500000000000000" pitchFamily="2" charset="-79"/>
                        </a:rPr>
                        <a:t>Weekend news </a:t>
                      </a:r>
                    </a:p>
                    <a:p>
                      <a:pPr algn="ctr"/>
                      <a:r>
                        <a:rPr lang="en-US" sz="1100">
                          <a:latin typeface="Sassoon Infant Std" panose="020B0503020103030203" pitchFamily="34" charset="0"/>
                        </a:rPr>
                        <a:t>Read aloud books to children that will extend their knowledge of the world and illustrate a current topic. Select books containing photographs and pictures, for example, places in different weather conditions and seasons. </a:t>
                      </a:r>
                      <a:endParaRPr lang="en-GB" sz="1100" b="0">
                        <a:solidFill>
                          <a:schemeClr val="tx1"/>
                        </a:solidFill>
                        <a:latin typeface="Sassoon Infant Std" panose="020B0503020103030203" pitchFamily="34" charset="0"/>
                        <a:cs typeface="Amatic SC" panose="00000500000000000000" pitchFamily="2" charset="-79"/>
                      </a:endParaRPr>
                    </a:p>
                    <a:p>
                      <a:pPr algn="l"/>
                      <a:endParaRPr lang="en-GB" sz="1100" b="1">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2" name="Title 1">
            <a:extLst>
              <a:ext uri="{FF2B5EF4-FFF2-40B4-BE49-F238E27FC236}">
                <a16:creationId xmlns:a16="http://schemas.microsoft.com/office/drawing/2014/main" id="{6C545C9B-9C4A-F090-14D5-86C50854F551}"/>
              </a:ext>
            </a:extLst>
          </p:cNvPr>
          <p:cNvSpPr txBox="1">
            <a:spLocks/>
          </p:cNvSpPr>
          <p:nvPr/>
        </p:nvSpPr>
        <p:spPr>
          <a:xfrm>
            <a:off x="1438275" y="0"/>
            <a:ext cx="8467725" cy="360395"/>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a:latin typeface="Sassoon Infant Std" panose="020B0503020103030203" pitchFamily="34" charset="0"/>
                <a:cs typeface="Amatic SC" panose="00000500000000000000" pitchFamily="2" charset="-79"/>
              </a:rPr>
              <a:t>Reception Long - Term Plan 23-24</a:t>
            </a:r>
            <a:endParaRPr lang="en-GB" sz="2000" b="1">
              <a:latin typeface="Sassoon Infant Std" panose="020B0503020103030203" pitchFamily="34" charset="0"/>
              <a:cs typeface="Amatic SC" panose="00000500000000000000" pitchFamily="2" charset="-79"/>
            </a:endParaRPr>
          </a:p>
        </p:txBody>
      </p:sp>
      <p:pic>
        <p:nvPicPr>
          <p:cNvPr id="5" name="Picture 4">
            <a:extLst>
              <a:ext uri="{FF2B5EF4-FFF2-40B4-BE49-F238E27FC236}">
                <a16:creationId xmlns:a16="http://schemas.microsoft.com/office/drawing/2014/main" id="{86B2BC1E-B564-E9A7-2A04-B2766EB3A09E}"/>
              </a:ext>
            </a:extLst>
          </p:cNvPr>
          <p:cNvPicPr>
            <a:picLocks noChangeAspect="1"/>
          </p:cNvPicPr>
          <p:nvPr/>
        </p:nvPicPr>
        <p:blipFill>
          <a:blip r:embed="rId3"/>
          <a:stretch>
            <a:fillRect/>
          </a:stretch>
        </p:blipFill>
        <p:spPr>
          <a:xfrm>
            <a:off x="323851" y="-1"/>
            <a:ext cx="952500" cy="714375"/>
          </a:xfrm>
          <a:prstGeom prst="rect">
            <a:avLst/>
          </a:prstGeom>
        </p:spPr>
      </p:pic>
      <p:pic>
        <p:nvPicPr>
          <p:cNvPr id="6" name="Picture 5">
            <a:extLst>
              <a:ext uri="{FF2B5EF4-FFF2-40B4-BE49-F238E27FC236}">
                <a16:creationId xmlns:a16="http://schemas.microsoft.com/office/drawing/2014/main" id="{E8EFC6B9-32C3-0A5B-11C3-2221197FDB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6571" y="2229666"/>
            <a:ext cx="532691" cy="532691"/>
          </a:xfrm>
          <a:prstGeom prst="rect">
            <a:avLst/>
          </a:prstGeom>
        </p:spPr>
      </p:pic>
    </p:spTree>
    <p:extLst>
      <p:ext uri="{BB962C8B-B14F-4D97-AF65-F5344CB8AC3E}">
        <p14:creationId xmlns:p14="http://schemas.microsoft.com/office/powerpoint/2010/main" val="4024051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4392200"/>
              </p:ext>
            </p:extLst>
          </p:nvPr>
        </p:nvGraphicFramePr>
        <p:xfrm>
          <a:off x="0" y="333375"/>
          <a:ext cx="9906000" cy="6524625"/>
        </p:xfrm>
        <a:graphic>
          <a:graphicData uri="http://schemas.openxmlformats.org/drawingml/2006/table">
            <a:tbl>
              <a:tblPr firstRow="1" bandRow="1">
                <a:tableStyleId>{5C22544A-7EE6-4342-B048-85BDC9FD1C3A}</a:tableStyleId>
              </a:tblPr>
              <a:tblGrid>
                <a:gridCol w="1356543">
                  <a:extLst>
                    <a:ext uri="{9D8B030D-6E8A-4147-A177-3AD203B41FA5}">
                      <a16:colId xmlns:a16="http://schemas.microsoft.com/office/drawing/2014/main" val="385991600"/>
                    </a:ext>
                  </a:extLst>
                </a:gridCol>
                <a:gridCol w="1326477">
                  <a:extLst>
                    <a:ext uri="{9D8B030D-6E8A-4147-A177-3AD203B41FA5}">
                      <a16:colId xmlns:a16="http://schemas.microsoft.com/office/drawing/2014/main" val="2865123548"/>
                    </a:ext>
                  </a:extLst>
                </a:gridCol>
                <a:gridCol w="1444709">
                  <a:extLst>
                    <a:ext uri="{9D8B030D-6E8A-4147-A177-3AD203B41FA5}">
                      <a16:colId xmlns:a16="http://schemas.microsoft.com/office/drawing/2014/main" val="872926247"/>
                    </a:ext>
                  </a:extLst>
                </a:gridCol>
                <a:gridCol w="1458205">
                  <a:extLst>
                    <a:ext uri="{9D8B030D-6E8A-4147-A177-3AD203B41FA5}">
                      <a16:colId xmlns:a16="http://schemas.microsoft.com/office/drawing/2014/main" val="1315738151"/>
                    </a:ext>
                  </a:extLst>
                </a:gridCol>
                <a:gridCol w="1582538">
                  <a:extLst>
                    <a:ext uri="{9D8B030D-6E8A-4147-A177-3AD203B41FA5}">
                      <a16:colId xmlns:a16="http://schemas.microsoft.com/office/drawing/2014/main" val="2709165749"/>
                    </a:ext>
                  </a:extLst>
                </a:gridCol>
                <a:gridCol w="1485196">
                  <a:extLst>
                    <a:ext uri="{9D8B030D-6E8A-4147-A177-3AD203B41FA5}">
                      <a16:colId xmlns:a16="http://schemas.microsoft.com/office/drawing/2014/main" val="2335150482"/>
                    </a:ext>
                  </a:extLst>
                </a:gridCol>
                <a:gridCol w="1252332">
                  <a:extLst>
                    <a:ext uri="{9D8B030D-6E8A-4147-A177-3AD203B41FA5}">
                      <a16:colId xmlns:a16="http://schemas.microsoft.com/office/drawing/2014/main" val="4046203905"/>
                    </a:ext>
                  </a:extLst>
                </a:gridCol>
              </a:tblGrid>
              <a:tr h="397308">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25086">
                <a:tc>
                  <a:txBody>
                    <a:bodyPr/>
                    <a:lstStyle/>
                    <a:p>
                      <a:pPr algn="ctr"/>
                      <a:r>
                        <a:rPr lang="en-US" sz="1400" b="1">
                          <a:solidFill>
                            <a:srgbClr val="7030A0"/>
                          </a:solidFill>
                          <a:latin typeface="Sassoon Infant Std" panose="020B0503020103030203" pitchFamily="34" charset="0"/>
                          <a:cs typeface="Amatic SC" panose="00000500000000000000" pitchFamily="2" charset="-79"/>
                        </a:rPr>
                        <a:t>General Themes </a:t>
                      </a:r>
                      <a:endParaRPr lang="en-GB"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Terrific tales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Come outside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Ticket to ride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Fun</a:t>
                      </a:r>
                      <a:r>
                        <a:rPr lang="en-US" sz="1400" b="1" baseline="0">
                          <a:solidFill>
                            <a:srgbClr val="7030A0"/>
                          </a:solidFill>
                          <a:latin typeface="Sassoon Infant Std" panose="020B0503020103030203" pitchFamily="34" charset="0"/>
                          <a:cs typeface="Amatic SC" panose="00000500000000000000" pitchFamily="2" charset="-79"/>
                        </a:rPr>
                        <a:t> at the seaside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46606">
                <a:tc>
                  <a:txBody>
                    <a:bodyPr/>
                    <a:lstStyle/>
                    <a:p>
                      <a:pPr algn="ctr"/>
                      <a:r>
                        <a:rPr lang="en-US" sz="1400" b="1">
                          <a:latin typeface="Sassoon Infant Std" panose="020B0503020103030203" pitchFamily="34" charset="0"/>
                          <a:cs typeface="Amatic SC" panose="00000500000000000000" pitchFamily="2" charset="-79"/>
                        </a:rPr>
                        <a:t>Personal, Social and Emotional Development  </a:t>
                      </a:r>
                      <a:endParaRPr lang="en-GB" sz="1400" b="1">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just"/>
                      <a:r>
                        <a:rPr lang="en-US" sz="1300">
                          <a:latin typeface="Sassoon Infant Std" panose="020B0503020103030203" pitchFamily="34" charset="0"/>
                        </a:rPr>
                        <a:t>Children’s personal, social and emotional development (PSED) is </a:t>
                      </a:r>
                      <a:r>
                        <a:rPr lang="en-US" sz="1300" b="1">
                          <a:latin typeface="Sassoon Infant Std" panose="020B0503020103030203" pitchFamily="34" charset="0"/>
                        </a:rPr>
                        <a:t>crucial for children to lead healthy and happy lives</a:t>
                      </a:r>
                      <a:r>
                        <a:rPr lang="en-US" sz="1300">
                          <a:latin typeface="Sassoon Infant Std" panose="020B0503020103030203" pitchFamily="34" charset="0"/>
                        </a:rPr>
                        <a:t> and is fundamental to their cognitive development. Underpinning their personal development are the important attachments that </a:t>
                      </a:r>
                      <a:r>
                        <a:rPr lang="en-US" sz="1300" b="1">
                          <a:latin typeface="Sassoon Infant Std" panose="020B0503020103030203" pitchFamily="34" charset="0"/>
                        </a:rPr>
                        <a:t>shape their social world</a:t>
                      </a:r>
                      <a:r>
                        <a:rPr lang="en-US" sz="1300">
                          <a:latin typeface="Sassoon Infant Std" panose="020B0503020103030203" pitchFamily="34" charset="0"/>
                        </a:rPr>
                        <a:t>. Strong, warm and supportive  relationships with adults enable children to learn how to </a:t>
                      </a:r>
                      <a:r>
                        <a:rPr lang="en-US" sz="1300" b="1">
                          <a:latin typeface="Sassoon Infant Std" panose="020B0503020103030203" pitchFamily="34" charset="0"/>
                        </a:rPr>
                        <a:t>understand their own feelings and those of others</a:t>
                      </a:r>
                      <a:r>
                        <a:rPr lang="en-US" sz="1300">
                          <a:latin typeface="Sassoon Infant Std" panose="020B0503020103030203" pitchFamily="34" charset="0"/>
                        </a:rPr>
                        <a:t>. Children should be supported to </a:t>
                      </a:r>
                      <a:r>
                        <a:rPr lang="en-US" sz="1300" b="1">
                          <a:latin typeface="Sassoon Infant Std" panose="020B0503020103030203" pitchFamily="34" charset="0"/>
                        </a:rPr>
                        <a:t>manage emotions, develop a positive sense of self, set themselves simple goals, have confidence in their own abilities, to persist</a:t>
                      </a:r>
                      <a:r>
                        <a:rPr lang="en-US" sz="1300">
                          <a:latin typeface="Sassoon Infant Std" panose="020B0503020103030203" pitchFamily="34" charset="0"/>
                        </a:rPr>
                        <a:t> and wait for what they want and direct attention as necessary. Through adult modelling and guidance, they will learn </a:t>
                      </a:r>
                      <a:r>
                        <a:rPr lang="en-US" sz="1300" b="1">
                          <a:latin typeface="Sassoon Infant Std" panose="020B0503020103030203" pitchFamily="34" charset="0"/>
                        </a:rPr>
                        <a:t>how to look after their bodies, including healthy eating</a:t>
                      </a:r>
                      <a:r>
                        <a:rPr lang="en-US" sz="1300">
                          <a:latin typeface="Sassoon Infant Std" panose="020B0503020103030203" pitchFamily="34" charset="0"/>
                        </a:rPr>
                        <a:t>, and manage personal needs independently. Through supported interaction with other children, they learn how to make good friendships, co-operate and resolve conflicts peaceably. These attributes will provide a secure platform from which </a:t>
                      </a:r>
                      <a:r>
                        <a:rPr lang="en-US" sz="1300" b="1">
                          <a:latin typeface="Sassoon Infant Std" panose="020B0503020103030203" pitchFamily="34" charset="0"/>
                        </a:rPr>
                        <a:t>children can achieve at school and in later life.</a:t>
                      </a:r>
                      <a:endParaRPr lang="en-GB" sz="1300" b="1">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655625">
                <a:tc>
                  <a:txBody>
                    <a:bodyPr/>
                    <a:lstStyle/>
                    <a:p>
                      <a:pPr algn="ctr"/>
                      <a:r>
                        <a:rPr lang="en-US" sz="1400" b="1">
                          <a:latin typeface="Sassoon Infant Std" panose="020B0503020103030203" pitchFamily="34" charset="0"/>
                          <a:cs typeface="Amatic SC" panose="00000500000000000000" pitchFamily="2" charset="-79"/>
                        </a:rPr>
                        <a:t>Managing Self </a:t>
                      </a:r>
                    </a:p>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r>
                        <a:rPr lang="en-US" sz="1400" b="1">
                          <a:latin typeface="Sassoon Infant Std" panose="020B0503020103030203" pitchFamily="34" charset="0"/>
                          <a:cs typeface="Amatic SC" panose="00000500000000000000" pitchFamily="2" charset="-79"/>
                        </a:rPr>
                        <a:t>Self -  Regulation</a:t>
                      </a:r>
                    </a:p>
                    <a:p>
                      <a:pPr algn="ctr"/>
                      <a:endParaRPr lang="en-US" sz="2000" b="1">
                        <a:solidFill>
                          <a:srgbClr val="CC66FF"/>
                        </a:solidFill>
                        <a:latin typeface="Amatic SC" panose="00000500000000000000" pitchFamily="2" charset="-79"/>
                        <a:cs typeface="Amatic SC" panose="00000500000000000000" pitchFamily="2" charset="-79"/>
                      </a:endParaRPr>
                    </a:p>
                    <a:p>
                      <a:pPr algn="ctr"/>
                      <a:endParaRPr lang="en-GB" sz="1500" b="1">
                        <a:solidFill>
                          <a:srgbClr val="CC66FF"/>
                        </a:solidFill>
                        <a:latin typeface="Amatic SC" panose="00000500000000000000" pitchFamily="2" charset="-79"/>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just">
                        <a:buFont typeface="Wingdings" panose="05000000000000000000" pitchFamily="2" charset="2"/>
                        <a:buNone/>
                      </a:pPr>
                      <a:r>
                        <a:rPr lang="en-US" sz="1400" dirty="0">
                          <a:solidFill>
                            <a:schemeClr val="tx1"/>
                          </a:solidFill>
                          <a:latin typeface="Sassoon Infant Std" panose="020B0503020103030203" pitchFamily="34" charset="0"/>
                          <a:cs typeface="RM Typerighter old" panose="00000400000000000000" pitchFamily="2" charset="-79"/>
                        </a:rPr>
                        <a:t>Show an understanding of their own feelings and those of others and begin to </a:t>
                      </a:r>
                      <a:r>
                        <a:rPr lang="en-US" sz="1400" b="1" dirty="0">
                          <a:solidFill>
                            <a:schemeClr val="tx1"/>
                          </a:solidFill>
                          <a:latin typeface="Sassoon Infant Std" panose="020B0503020103030203" pitchFamily="34" charset="0"/>
                          <a:cs typeface="RM Typerighter old" panose="00000400000000000000" pitchFamily="2" charset="-79"/>
                        </a:rPr>
                        <a:t>regulate their </a:t>
                      </a:r>
                      <a:r>
                        <a:rPr lang="en-US" sz="1400" b="1" dirty="0" err="1">
                          <a:solidFill>
                            <a:schemeClr val="tx1"/>
                          </a:solidFill>
                          <a:latin typeface="Sassoon Infant Std" panose="020B0503020103030203" pitchFamily="34" charset="0"/>
                          <a:cs typeface="RM Typerighter old" panose="00000400000000000000" pitchFamily="2" charset="-79"/>
                        </a:rPr>
                        <a:t>behaviour</a:t>
                      </a:r>
                      <a:r>
                        <a:rPr lang="en-US" sz="1400" b="1" dirty="0">
                          <a:solidFill>
                            <a:schemeClr val="tx1"/>
                          </a:solidFill>
                          <a:latin typeface="Sassoon Infant Std" panose="020B0503020103030203" pitchFamily="34" charset="0"/>
                          <a:cs typeface="RM Typerighter old" panose="00000400000000000000" pitchFamily="2" charset="-79"/>
                        </a:rPr>
                        <a:t> accordingly</a:t>
                      </a:r>
                      <a:r>
                        <a:rPr lang="en-US" sz="1400" dirty="0">
                          <a:solidFill>
                            <a:schemeClr val="tx1"/>
                          </a:solidFill>
                          <a:latin typeface="Sassoon Infant Std" panose="020B0503020103030203" pitchFamily="34" charset="0"/>
                          <a:cs typeface="RM Typerighter old" panose="00000400000000000000" pitchFamily="2" charset="-79"/>
                        </a:rPr>
                        <a:t>. Set and work towards simple goals, being able to wait for what they want and </a:t>
                      </a:r>
                      <a:r>
                        <a:rPr lang="en-US" sz="1400" b="1" dirty="0">
                          <a:solidFill>
                            <a:schemeClr val="tx1"/>
                          </a:solidFill>
                          <a:latin typeface="Sassoon Infant Std" panose="020B0503020103030203" pitchFamily="34" charset="0"/>
                          <a:cs typeface="RM Typerighter old" panose="00000400000000000000" pitchFamily="2" charset="-79"/>
                        </a:rPr>
                        <a:t>control their immediate impulses when appropriate</a:t>
                      </a:r>
                      <a:r>
                        <a:rPr lang="en-US" sz="1400" dirty="0">
                          <a:solidFill>
                            <a:schemeClr val="tx1"/>
                          </a:solidFill>
                          <a:latin typeface="Sassoon Infant Std" panose="020B0503020103030203" pitchFamily="34" charset="0"/>
                          <a:cs typeface="RM Typerighter old" panose="00000400000000000000" pitchFamily="2" charset="-79"/>
                        </a:rPr>
                        <a:t>. Give </a:t>
                      </a:r>
                      <a:r>
                        <a:rPr lang="en-US" sz="1400" b="1" dirty="0">
                          <a:solidFill>
                            <a:schemeClr val="tx1"/>
                          </a:solidFill>
                          <a:latin typeface="Sassoon Infant Std" panose="020B0503020103030203" pitchFamily="34" charset="0"/>
                          <a:cs typeface="RM Typerighter old" panose="00000400000000000000" pitchFamily="2" charset="-79"/>
                        </a:rPr>
                        <a:t>focused attention to what the teacher says</a:t>
                      </a:r>
                      <a:r>
                        <a:rPr lang="en-US" sz="1400" dirty="0">
                          <a:solidFill>
                            <a:schemeClr val="tx1"/>
                          </a:solidFill>
                          <a:latin typeface="Sassoon Infant Std" panose="020B0503020103030203" pitchFamily="34" charset="0"/>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Controlling own feelings and </a:t>
                      </a:r>
                      <a:r>
                        <a:rPr lang="en-US" sz="1400" b="1" i="0" kern="1200" dirty="0" err="1">
                          <a:solidFill>
                            <a:schemeClr val="bg1">
                              <a:lumMod val="50000"/>
                            </a:schemeClr>
                          </a:solidFill>
                          <a:effectLst/>
                          <a:latin typeface="Sassoon Infant Std" panose="020B0503020103030203" pitchFamily="34" charset="0"/>
                          <a:ea typeface="+mn-ea"/>
                          <a:cs typeface="+mn-cs"/>
                        </a:rPr>
                        <a:t>behaviours</a:t>
                      </a:r>
                      <a:endParaRPr lang="en-US" sz="1400" b="1" i="0" kern="1200" dirty="0">
                        <a:solidFill>
                          <a:schemeClr val="bg1">
                            <a:lumMod val="50000"/>
                          </a:schemeClr>
                        </a:solidFill>
                        <a:effectLst/>
                        <a:latin typeface="Sassoon Infant Std" panose="020B0503020103030203" pitchFamily="34" charset="0"/>
                        <a:ea typeface="+mn-ea"/>
                        <a:cs typeface="+mn-cs"/>
                      </a:endParaRP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Applying </a:t>
                      </a:r>
                      <a:r>
                        <a:rPr lang="en-US" sz="1400" b="1" i="0" kern="1200" dirty="0" err="1">
                          <a:solidFill>
                            <a:schemeClr val="bg1">
                              <a:lumMod val="50000"/>
                            </a:schemeClr>
                          </a:solidFill>
                          <a:effectLst/>
                          <a:latin typeface="Sassoon Infant Std" panose="020B0503020103030203" pitchFamily="34" charset="0"/>
                          <a:ea typeface="+mn-ea"/>
                          <a:cs typeface="+mn-cs"/>
                        </a:rPr>
                        <a:t>personalised</a:t>
                      </a:r>
                      <a:r>
                        <a:rPr lang="en-US" sz="1400" b="1" i="0" kern="1200" dirty="0">
                          <a:solidFill>
                            <a:schemeClr val="bg1">
                              <a:lumMod val="50000"/>
                            </a:schemeClr>
                          </a:solidFill>
                          <a:effectLst/>
                          <a:latin typeface="Sassoon Infant Std" panose="020B0503020103030203" pitchFamily="34" charset="0"/>
                          <a:ea typeface="+mn-ea"/>
                          <a:cs typeface="+mn-cs"/>
                        </a:rPr>
                        <a:t> strategies to return to a state of calm</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Being able to curb impulsive </a:t>
                      </a:r>
                      <a:r>
                        <a:rPr lang="en-US" sz="1400" b="1" i="0" kern="1200" dirty="0" err="1">
                          <a:solidFill>
                            <a:schemeClr val="bg1">
                              <a:lumMod val="50000"/>
                            </a:schemeClr>
                          </a:solidFill>
                          <a:effectLst/>
                          <a:latin typeface="Sassoon Infant Std" panose="020B0503020103030203" pitchFamily="34" charset="0"/>
                          <a:ea typeface="+mn-ea"/>
                          <a:cs typeface="+mn-cs"/>
                        </a:rPr>
                        <a:t>behaviours</a:t>
                      </a:r>
                      <a:endParaRPr lang="en-US" sz="1400" b="1" i="0" kern="1200" dirty="0">
                        <a:solidFill>
                          <a:schemeClr val="bg1">
                            <a:lumMod val="50000"/>
                          </a:schemeClr>
                        </a:solidFill>
                        <a:effectLst/>
                        <a:latin typeface="Sassoon Infant Std" panose="020B0503020103030203" pitchFamily="34" charset="0"/>
                        <a:ea typeface="+mn-ea"/>
                        <a:cs typeface="+mn-cs"/>
                      </a:endParaRP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Being able to concentrate on a task</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Being able to ignore distractions</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Behaving in ways that are pro-social</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Planning</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Thinking before acting</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Delaying gratification</a:t>
                      </a:r>
                    </a:p>
                    <a:p>
                      <a:pPr marL="171450" indent="-171450" algn="ctr">
                        <a:buFont typeface="Wingdings" panose="05000000000000000000" pitchFamily="2" charset="2"/>
                        <a:buChar char="ü"/>
                      </a:pPr>
                      <a:r>
                        <a:rPr lang="en-US" sz="1400" b="1" i="0" kern="1200" dirty="0">
                          <a:solidFill>
                            <a:schemeClr val="bg1">
                              <a:lumMod val="50000"/>
                            </a:schemeClr>
                          </a:solidFill>
                          <a:effectLst/>
                          <a:latin typeface="Sassoon Infant Std" panose="020B0503020103030203" pitchFamily="34" charset="0"/>
                          <a:ea typeface="+mn-ea"/>
                          <a:cs typeface="+mn-cs"/>
                        </a:rPr>
                        <a:t>Persisting in the face of difficulty</a:t>
                      </a:r>
                      <a:r>
                        <a:rPr lang="en-US" sz="1400" b="1" i="0" kern="1200" dirty="0" smtClean="0">
                          <a:solidFill>
                            <a:schemeClr val="bg1">
                              <a:lumMod val="50000"/>
                            </a:schemeClr>
                          </a:solidFill>
                          <a:effectLst/>
                          <a:latin typeface="Sassoon Infant Std" panose="020B0503020103030203" pitchFamily="34" charset="0"/>
                          <a:ea typeface="+mn-ea"/>
                          <a:cs typeface="+mn-cs"/>
                        </a:rPr>
                        <a:t>.</a:t>
                      </a:r>
                    </a:p>
                    <a:p>
                      <a:pPr marL="171450" indent="-171450" algn="ctr">
                        <a:buFont typeface="Wingdings" panose="05000000000000000000" pitchFamily="2" charset="2"/>
                        <a:buChar char="ü"/>
                      </a:pPr>
                      <a:endParaRPr lang="en-US" sz="1400" b="1" i="0" kern="1200" dirty="0">
                        <a:solidFill>
                          <a:schemeClr val="bg1">
                            <a:lumMod val="50000"/>
                          </a:schemeClr>
                        </a:solidFill>
                        <a:effectLst/>
                        <a:latin typeface="Sassoon Infant Std" panose="020B0503020103030203" pitchFamily="34" charset="0"/>
                        <a:ea typeface="+mn-ea"/>
                        <a:cs typeface="+mn-cs"/>
                      </a:endParaRPr>
                    </a:p>
                    <a:p>
                      <a:pPr marL="0" indent="0" algn="ctr">
                        <a:buFont typeface="Wingdings" panose="05000000000000000000" pitchFamily="2" charset="2"/>
                        <a:buNone/>
                      </a:pPr>
                      <a:r>
                        <a:rPr lang="en-US" sz="2400" b="1" i="0" kern="1200" dirty="0" smtClean="0">
                          <a:solidFill>
                            <a:srgbClr val="FF0000"/>
                          </a:solidFill>
                          <a:effectLst/>
                          <a:latin typeface="Sassoon Infant Std" panose="020B0503020103030203" pitchFamily="34" charset="0"/>
                          <a:ea typeface="+mn-ea"/>
                          <a:cs typeface="+mn-cs"/>
                        </a:rPr>
                        <a:t>Follow</a:t>
                      </a:r>
                      <a:r>
                        <a:rPr lang="en-US" sz="2400" b="1" i="0" kern="1200" baseline="0" dirty="0" smtClean="0">
                          <a:solidFill>
                            <a:srgbClr val="FF0000"/>
                          </a:solidFill>
                          <a:effectLst/>
                          <a:latin typeface="Sassoon Infant Std" panose="020B0503020103030203" pitchFamily="34" charset="0"/>
                          <a:ea typeface="+mn-ea"/>
                          <a:cs typeface="+mn-cs"/>
                        </a:rPr>
                        <a:t> the Kapow scheme of work PSED</a:t>
                      </a:r>
                      <a:endParaRPr lang="en-US" sz="2400" b="1" i="0" kern="1200" dirty="0" smtClean="0">
                        <a:solidFill>
                          <a:srgbClr val="FF0000"/>
                        </a:solidFill>
                        <a:effectLst/>
                        <a:latin typeface="Sassoon Infant Std" panose="020B0503020103030203" pitchFamily="34" charset="0"/>
                        <a:ea typeface="+mn-ea"/>
                        <a:cs typeface="+mn-cs"/>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7968344" y="4987448"/>
            <a:ext cx="1870552" cy="1870552"/>
          </a:xfrm>
          <a:prstGeom prst="rect">
            <a:avLst/>
          </a:prstGeom>
        </p:spPr>
      </p:pic>
      <p:sp>
        <p:nvSpPr>
          <p:cNvPr id="2" name="Title 1">
            <a:extLst>
              <a:ext uri="{FF2B5EF4-FFF2-40B4-BE49-F238E27FC236}">
                <a16:creationId xmlns:a16="http://schemas.microsoft.com/office/drawing/2014/main" id="{B4B627DA-4D2A-6805-9658-46B9ACC2F08D}"/>
              </a:ext>
            </a:extLst>
          </p:cNvPr>
          <p:cNvSpPr txBox="1">
            <a:spLocks/>
          </p:cNvSpPr>
          <p:nvPr/>
        </p:nvSpPr>
        <p:spPr>
          <a:xfrm>
            <a:off x="1343608" y="0"/>
            <a:ext cx="8562392" cy="360640"/>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a:latin typeface="Sassoon Infant Std" panose="020B0503020103030203" pitchFamily="34" charset="0"/>
                <a:cs typeface="Amatic SC" panose="00000500000000000000" pitchFamily="2" charset="-79"/>
              </a:rPr>
              <a:t>Reception Long - Term Plan 23-24</a:t>
            </a:r>
            <a:endParaRPr lang="en-GB" sz="2000" b="1">
              <a:latin typeface="Sassoon Infant Std" panose="020B0503020103030203" pitchFamily="34" charset="0"/>
              <a:cs typeface="Amatic SC" panose="00000500000000000000" pitchFamily="2" charset="-79"/>
            </a:endParaRPr>
          </a:p>
        </p:txBody>
      </p:sp>
      <p:pic>
        <p:nvPicPr>
          <p:cNvPr id="6" name="Picture 5">
            <a:extLst>
              <a:ext uri="{FF2B5EF4-FFF2-40B4-BE49-F238E27FC236}">
                <a16:creationId xmlns:a16="http://schemas.microsoft.com/office/drawing/2014/main" id="{5E5EEE0A-C19B-2498-9185-F048E3076A5C}"/>
              </a:ext>
            </a:extLst>
          </p:cNvPr>
          <p:cNvPicPr>
            <a:picLocks noChangeAspect="1"/>
          </p:cNvPicPr>
          <p:nvPr/>
        </p:nvPicPr>
        <p:blipFill>
          <a:blip r:embed="rId4"/>
          <a:stretch>
            <a:fillRect/>
          </a:stretch>
        </p:blipFill>
        <p:spPr>
          <a:xfrm>
            <a:off x="180975" y="0"/>
            <a:ext cx="987362" cy="695325"/>
          </a:xfrm>
          <a:prstGeom prst="rect">
            <a:avLst/>
          </a:prstGeom>
        </p:spPr>
      </p:pic>
      <p:pic>
        <p:nvPicPr>
          <p:cNvPr id="7" name="Picture 6">
            <a:extLst>
              <a:ext uri="{FF2B5EF4-FFF2-40B4-BE49-F238E27FC236}">
                <a16:creationId xmlns:a16="http://schemas.microsoft.com/office/drawing/2014/main" id="{0C039F59-5CA3-D219-6B07-2B64A8D6B0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434" y="2250405"/>
            <a:ext cx="338913" cy="338913"/>
          </a:xfrm>
          <a:prstGeom prst="rect">
            <a:avLst/>
          </a:prstGeom>
        </p:spPr>
      </p:pic>
    </p:spTree>
    <p:extLst>
      <p:ext uri="{BB962C8B-B14F-4D97-AF65-F5344CB8AC3E}">
        <p14:creationId xmlns:p14="http://schemas.microsoft.com/office/powerpoint/2010/main" val="3183333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89976995"/>
              </p:ext>
            </p:extLst>
          </p:nvPr>
        </p:nvGraphicFramePr>
        <p:xfrm>
          <a:off x="0" y="371475"/>
          <a:ext cx="9866811" cy="6486525"/>
        </p:xfrm>
        <a:graphic>
          <a:graphicData uri="http://schemas.openxmlformats.org/drawingml/2006/table">
            <a:tbl>
              <a:tblPr firstRow="1" bandRow="1">
                <a:tableStyleId>{5C22544A-7EE6-4342-B048-85BDC9FD1C3A}</a:tableStyleId>
              </a:tblPr>
              <a:tblGrid>
                <a:gridCol w="1415143">
                  <a:extLst>
                    <a:ext uri="{9D8B030D-6E8A-4147-A177-3AD203B41FA5}">
                      <a16:colId xmlns:a16="http://schemas.microsoft.com/office/drawing/2014/main" val="385991600"/>
                    </a:ext>
                  </a:extLst>
                </a:gridCol>
                <a:gridCol w="1415143">
                  <a:extLst>
                    <a:ext uri="{9D8B030D-6E8A-4147-A177-3AD203B41FA5}">
                      <a16:colId xmlns:a16="http://schemas.microsoft.com/office/drawing/2014/main" val="2865123548"/>
                    </a:ext>
                  </a:extLst>
                </a:gridCol>
                <a:gridCol w="1415143">
                  <a:extLst>
                    <a:ext uri="{9D8B030D-6E8A-4147-A177-3AD203B41FA5}">
                      <a16:colId xmlns:a16="http://schemas.microsoft.com/office/drawing/2014/main" val="872926247"/>
                    </a:ext>
                  </a:extLst>
                </a:gridCol>
                <a:gridCol w="1415143">
                  <a:extLst>
                    <a:ext uri="{9D8B030D-6E8A-4147-A177-3AD203B41FA5}">
                      <a16:colId xmlns:a16="http://schemas.microsoft.com/office/drawing/2014/main" val="1315738151"/>
                    </a:ext>
                  </a:extLst>
                </a:gridCol>
                <a:gridCol w="1415143">
                  <a:extLst>
                    <a:ext uri="{9D8B030D-6E8A-4147-A177-3AD203B41FA5}">
                      <a16:colId xmlns:a16="http://schemas.microsoft.com/office/drawing/2014/main" val="2709165749"/>
                    </a:ext>
                  </a:extLst>
                </a:gridCol>
                <a:gridCol w="1415143">
                  <a:extLst>
                    <a:ext uri="{9D8B030D-6E8A-4147-A177-3AD203B41FA5}">
                      <a16:colId xmlns:a16="http://schemas.microsoft.com/office/drawing/2014/main" val="2335150482"/>
                    </a:ext>
                  </a:extLst>
                </a:gridCol>
                <a:gridCol w="1375953">
                  <a:extLst>
                    <a:ext uri="{9D8B030D-6E8A-4147-A177-3AD203B41FA5}">
                      <a16:colId xmlns:a16="http://schemas.microsoft.com/office/drawing/2014/main" val="4046203905"/>
                    </a:ext>
                  </a:extLst>
                </a:gridCol>
              </a:tblGrid>
              <a:tr h="351097">
                <a:tc>
                  <a:txBody>
                    <a:bodyPr/>
                    <a:lstStyle/>
                    <a:p>
                      <a:pPr algn="ctr"/>
                      <a:endParaRPr lang="en-GB" sz="10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71948">
                <a:tc>
                  <a:txBody>
                    <a:bodyPr/>
                    <a:lstStyle/>
                    <a:p>
                      <a:pPr algn="ctr"/>
                      <a:r>
                        <a:rPr lang="en-US" sz="1400" b="1">
                          <a:solidFill>
                            <a:srgbClr val="7030A0"/>
                          </a:solidFill>
                          <a:latin typeface="Sassoon Infant Std" panose="020B0503020103030203" pitchFamily="34" charset="0"/>
                          <a:cs typeface="Amatic SC" panose="00000500000000000000" pitchFamily="2" charset="-79"/>
                        </a:rPr>
                        <a:t>General Themes </a:t>
                      </a:r>
                      <a:endParaRPr lang="en-GB"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Terrific</a:t>
                      </a:r>
                      <a:r>
                        <a:rPr lang="en-US" sz="1400" b="1" baseline="0">
                          <a:solidFill>
                            <a:srgbClr val="7030A0"/>
                          </a:solidFill>
                          <a:latin typeface="Sassoon Infant Std" panose="020B0503020103030203" pitchFamily="34" charset="0"/>
                          <a:cs typeface="Amatic SC" panose="00000500000000000000" pitchFamily="2" charset="-79"/>
                        </a:rPr>
                        <a:t> tales</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Come</a:t>
                      </a:r>
                      <a:r>
                        <a:rPr lang="en-US" sz="1400" b="1" baseline="0">
                          <a:solidFill>
                            <a:srgbClr val="7030A0"/>
                          </a:solidFill>
                          <a:latin typeface="Sassoon Infant Std" panose="020B0503020103030203" pitchFamily="34" charset="0"/>
                          <a:cs typeface="Amatic SC" panose="00000500000000000000" pitchFamily="2" charset="-79"/>
                        </a:rPr>
                        <a:t> outside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Ticket</a:t>
                      </a:r>
                      <a:r>
                        <a:rPr lang="en-US" sz="1400" b="1" baseline="0">
                          <a:solidFill>
                            <a:srgbClr val="7030A0"/>
                          </a:solidFill>
                          <a:latin typeface="Sassoon Infant Std" panose="020B0503020103030203" pitchFamily="34" charset="0"/>
                          <a:cs typeface="Amatic SC" panose="00000500000000000000" pitchFamily="2" charset="-79"/>
                        </a:rPr>
                        <a:t> to ride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Fun at the Seaside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463480">
                <a:tc>
                  <a:txBody>
                    <a:bodyPr/>
                    <a:lstStyle/>
                    <a:p>
                      <a:pPr algn="ctr"/>
                      <a:r>
                        <a:rPr lang="en-US" sz="1300" b="1" dirty="0" err="1">
                          <a:solidFill>
                            <a:schemeClr val="tx1"/>
                          </a:solidFill>
                          <a:latin typeface="Sassoon Infant Std" panose="020B0503020103030203" pitchFamily="34" charset="0"/>
                          <a:cs typeface="Amatic SC" panose="00000500000000000000" pitchFamily="2" charset="-79"/>
                        </a:rPr>
                        <a:t>Literacy</a:t>
                      </a:r>
                      <a:r>
                        <a:rPr lang="en-US" sz="1400" b="1" dirty="0" err="1">
                          <a:solidFill>
                            <a:schemeClr val="tx1"/>
                          </a:solidFill>
                          <a:latin typeface="Sassoon Infant Std" panose="020B0503020103030203" pitchFamily="34" charset="0"/>
                          <a:cs typeface="Amatic SC" panose="00000500000000000000" pitchFamily="2" charset="-79"/>
                        </a:rPr>
                        <a:t>:Writing</a:t>
                      </a:r>
                      <a:r>
                        <a:rPr lang="en-US" sz="1400" b="1" dirty="0">
                          <a:solidFill>
                            <a:schemeClr val="tx1"/>
                          </a:solidFill>
                          <a:latin typeface="Sassoon Infant Std" panose="020B0503020103030203" pitchFamily="34" charset="0"/>
                          <a:cs typeface="Amatic SC" panose="00000500000000000000" pitchFamily="2" charset="-79"/>
                        </a:rPr>
                        <a:t> </a:t>
                      </a:r>
                    </a:p>
                    <a:p>
                      <a:pPr algn="ctr"/>
                      <a:endParaRPr lang="en-US" sz="1000" b="0" dirty="0">
                        <a:latin typeface="Amatic SC" panose="00000500000000000000" pitchFamily="2" charset="-79"/>
                        <a:cs typeface="Amatic SC" panose="00000500000000000000" pitchFamily="2" charset="-79"/>
                      </a:endParaRPr>
                    </a:p>
                    <a:p>
                      <a:pPr algn="ctr"/>
                      <a:endParaRPr lang="en-US" sz="1200" b="0" dirty="0">
                        <a:latin typeface="Sassoon Infant Std" panose="020B0503020103030203" pitchFamily="34" charset="0"/>
                        <a:cs typeface="Amatic SC" panose="00000500000000000000" pitchFamily="2" charset="-79"/>
                      </a:endParaRPr>
                    </a:p>
                    <a:p>
                      <a:pPr algn="ctr"/>
                      <a:r>
                        <a:rPr lang="en-US" sz="1200" b="0" dirty="0">
                          <a:latin typeface="Sassoon Infant Std" panose="020B0503020103030203" pitchFamily="34" charset="0"/>
                          <a:cs typeface="Amatic SC" panose="00000500000000000000" pitchFamily="2" charset="-79"/>
                        </a:rPr>
                        <a:t>Texts may vary due to children’s interests </a:t>
                      </a:r>
                    </a:p>
                    <a:p>
                      <a:pPr algn="ctr"/>
                      <a:endParaRPr lang="en-US" sz="1200" b="0" dirty="0">
                        <a:latin typeface="Sassoon Infant Std" panose="020B0503020103030203" pitchFamily="34" charset="0"/>
                        <a:cs typeface="Amatic SC" panose="00000500000000000000" pitchFamily="2" charset="-79"/>
                      </a:endParaRPr>
                    </a:p>
                    <a:p>
                      <a:pPr algn="ctr"/>
                      <a:r>
                        <a:rPr lang="en-US" sz="1200" dirty="0">
                          <a:latin typeface="Sassoon Infant Std" panose="020B0503020103030203" pitchFamily="34" charset="0"/>
                        </a:rPr>
                        <a:t>Only ask children to write sentences when they have sufficient knowledge of letter-sound correspondences.</a:t>
                      </a:r>
                      <a:endParaRPr lang="en-GB" sz="1200" b="0" dirty="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Focus</a:t>
                      </a:r>
                      <a:r>
                        <a:rPr lang="en-GB" sz="1200" b="1" kern="1200" baseline="0" dirty="0">
                          <a:solidFill>
                            <a:schemeClr val="tx1"/>
                          </a:solidFill>
                          <a:effectLst/>
                          <a:latin typeface="Sassoon Infant Std" panose="020B0503020103030203" pitchFamily="34" charset="0"/>
                          <a:ea typeface="+mn-ea"/>
                          <a:cs typeface="Amatic SC" panose="00000500000000000000" pitchFamily="2" charset="-79"/>
                        </a:rPr>
                        <a:t> on pencil control, name writing and general mark making both adult led and independently.</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Sassoon Infant Std" panose="020B0503020103030203" pitchFamily="34" charset="0"/>
                          <a:ea typeface="+mn-ea"/>
                          <a:cs typeface="Amatic SC" panose="00000500000000000000" pitchFamily="2" charset="-79"/>
                        </a:rPr>
                        <a:t>Giving meaning to marks and labelling.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Sassoon Infant Std" panose="020B0503020103030203" pitchFamily="34" charset="0"/>
                          <a:ea typeface="+mn-ea"/>
                          <a:cs typeface="Amatic SC" panose="00000500000000000000" pitchFamily="2" charset="-79"/>
                        </a:rPr>
                        <a:t>Writing initial learnt sounds, tricky words and captions.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Texts</a:t>
                      </a:r>
                      <a:r>
                        <a:rPr lang="en-GB" sz="1200" b="1" kern="1200" baseline="0" dirty="0">
                          <a:solidFill>
                            <a:schemeClr val="tx1"/>
                          </a:solidFill>
                          <a:effectLst/>
                          <a:latin typeface="Sassoon Infant Std" panose="020B0503020103030203" pitchFamily="34" charset="0"/>
                          <a:ea typeface="+mn-ea"/>
                          <a:cs typeface="Amatic SC" panose="00000500000000000000" pitchFamily="2" charset="-79"/>
                        </a:rPr>
                        <a:t>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1" kern="1200" baseline="0" dirty="0">
                          <a:solidFill>
                            <a:schemeClr val="tx1"/>
                          </a:solidFill>
                          <a:effectLst/>
                          <a:latin typeface="Sassoon Infant Std" panose="020B0503020103030203" pitchFamily="34" charset="0"/>
                          <a:ea typeface="+mn-ea"/>
                          <a:cs typeface="Amatic SC" panose="00000500000000000000" pitchFamily="2" charset="-79"/>
                        </a:rPr>
                        <a:t>The Colour Monster</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b="1"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0" kern="1200" baseline="0" dirty="0">
                          <a:solidFill>
                            <a:schemeClr val="tx1"/>
                          </a:solidFill>
                          <a:effectLst/>
                          <a:latin typeface="Sassoon Infant Std" panose="020B0503020103030203" pitchFamily="34" charset="0"/>
                          <a:ea typeface="+mn-ea"/>
                          <a:cs typeface="Amatic SC" panose="00000500000000000000" pitchFamily="2" charset="-79"/>
                        </a:rPr>
                        <a:t>Using initial sounds to label different feelings</a:t>
                      </a:r>
                      <a:r>
                        <a:rPr lang="en-GB" sz="1200" b="0" kern="1200" baseline="0" dirty="0" smtClean="0">
                          <a:solidFill>
                            <a:schemeClr val="tx1"/>
                          </a:solidFill>
                          <a:effectLst/>
                          <a:latin typeface="Sassoon Infant Std" panose="020B0503020103030203" pitchFamily="34" charset="0"/>
                          <a:ea typeface="+mn-ea"/>
                          <a:cs typeface="Amatic SC" panose="00000500000000000000" pitchFamily="2" charset="-79"/>
                        </a:rPr>
                        <a:t>.</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b="0" kern="1200" baseline="0" dirty="0" smtClean="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0" kern="1200" baseline="0" dirty="0" smtClean="0">
                          <a:solidFill>
                            <a:schemeClr val="tx1"/>
                          </a:solidFill>
                          <a:effectLst/>
                          <a:latin typeface="Sassoon Infant Std" panose="020B0503020103030203" pitchFamily="34" charset="0"/>
                          <a:ea typeface="+mn-ea"/>
                          <a:cs typeface="Amatic SC" panose="00000500000000000000" pitchFamily="2" charset="-79"/>
                        </a:rPr>
                        <a:t>Retelling and sequencing stories. </a:t>
                      </a:r>
                      <a:endParaRPr lang="en-GB" sz="1200" b="0"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kern="1200" baseline="0" dirty="0">
                        <a:solidFill>
                          <a:schemeClr val="tx1"/>
                        </a:solidFill>
                        <a:effectLst/>
                        <a:latin typeface="Sassoon Infant Std" panose="020B0503020103030203" pitchFamily="34"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Sassoon Infant Std" panose="020B0503020103030203" pitchFamily="34" charset="0"/>
                        <a:ea typeface="+mn-ea"/>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200" b="1"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Literacy</a:t>
                      </a:r>
                      <a:r>
                        <a:rPr lang="en-GB" sz="1200" b="1"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 tree: Oi Frog </a:t>
                      </a:r>
                      <a:endParaRPr lang="en-GB" sz="1200" b="1"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r>
                        <a:rPr lang="en-GB" sz="120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Focus on rhyming, us</a:t>
                      </a:r>
                      <a:r>
                        <a:rPr lang="en-GB" sz="1200"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e sound talk, using phonics knowledge to help with reading and spelling.</a:t>
                      </a:r>
                    </a:p>
                    <a:p>
                      <a:pPr algn="ctr">
                        <a:lnSpc>
                          <a:spcPct val="107000"/>
                        </a:lnSpc>
                        <a:spcAft>
                          <a:spcPts val="800"/>
                        </a:spcAft>
                      </a:pPr>
                      <a:endParaRPr lang="en-GB" sz="1200"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r>
                        <a:rPr lang="en-GB" sz="1200"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Using a variety of stories through our topic-terrific tales; listen and recall, ask questions, write captions and simple words, predict story endings. </a:t>
                      </a:r>
                      <a:endParaRPr lang="en-GB" sz="120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endParaRPr lang="en-GB" sz="120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endParaRPr lang="en-GB" sz="120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r>
                        <a:rPr lang="en-GB" sz="1200" b="1" dirty="0" smtClean="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Christmas</a:t>
                      </a:r>
                      <a:r>
                        <a:rPr lang="en-GB" sz="1200" b="1" baseline="0" dirty="0" smtClean="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 </a:t>
                      </a:r>
                      <a:r>
                        <a:rPr lang="en-GB" sz="1200" b="1"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story – writing activities at the writing tables.</a:t>
                      </a:r>
                      <a:endParaRPr lang="en-GB" sz="1200" b="1"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smtClean="0">
                          <a:latin typeface="Sassoon Infant Std" panose="020B0503020103030203" pitchFamily="34" charset="0"/>
                        </a:rPr>
                        <a:t>Literacy</a:t>
                      </a:r>
                      <a:r>
                        <a:rPr lang="en-US" sz="1200" b="1" baseline="0" dirty="0" smtClean="0">
                          <a:latin typeface="Sassoon Infant Std" panose="020B0503020103030203" pitchFamily="34" charset="0"/>
                        </a:rPr>
                        <a:t> tree: Hairy McClairy</a:t>
                      </a:r>
                      <a:r>
                        <a:rPr lang="en-US" sz="1200" b="1" dirty="0" smtClean="0">
                          <a:latin typeface="Sassoon Infant Std" panose="020B0503020103030203" pitchFamily="34" charset="0"/>
                        </a:rPr>
                        <a:t>.</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200" dirty="0" smtClean="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dirty="0" smtClean="0">
                          <a:latin typeface="Sassoon Infant Std" panose="020B0503020103030203" pitchFamily="34" charset="0"/>
                        </a:rPr>
                        <a:t>Focus on character descriptions, answering questions and using</a:t>
                      </a:r>
                      <a:r>
                        <a:rPr lang="en-US" sz="1200" baseline="0" dirty="0" smtClean="0">
                          <a:latin typeface="Sassoon Infant Std" panose="020B0503020103030203" pitchFamily="34" charset="0"/>
                        </a:rPr>
                        <a:t> phonetic knowledge to read simple sentences. </a:t>
                      </a:r>
                      <a:endParaRPr lang="en-US" sz="1200" dirty="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Introduce the idea of fiction/non-fiction, looking at animal</a:t>
                      </a:r>
                      <a:r>
                        <a:rPr lang="en-US" sz="1200" b="1"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 information books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Animal</a:t>
                      </a:r>
                      <a:r>
                        <a:rPr lang="en-US" sz="1200" b="1"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 </a:t>
                      </a:r>
                      <a:r>
                        <a:rPr lang="en-US" sz="1200" b="1"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fact file-</a:t>
                      </a:r>
                      <a:r>
                        <a:rPr lang="en-GB"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a:t>
                      </a:r>
                      <a:r>
                        <a:rPr lang="en-GB" sz="120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 </a:t>
                      </a:r>
                      <a:r>
                        <a:rPr lang="en-GB" sz="1200" b="1"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Literacy</a:t>
                      </a:r>
                      <a:r>
                        <a:rPr lang="en-GB" sz="1200" b="1" baseline="0" dirty="0" smtClean="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 tree- The tiny seed by Eric Carle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200" baseline="0" dirty="0" smtClean="0">
                        <a:solidFill>
                          <a:schemeClr val="bg1">
                            <a:lumMod val="50000"/>
                          </a:schemeClr>
                        </a:solidFill>
                        <a:effectLst/>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aseline="0" dirty="0" smtClean="0">
                          <a:solidFill>
                            <a:schemeClr val="bg1">
                              <a:lumMod val="50000"/>
                            </a:schemeClr>
                          </a:solidFill>
                          <a:effectLst/>
                          <a:latin typeface="Sassoon Infant Std" panose="020B0503020103030203" pitchFamily="34" charset="0"/>
                          <a:cs typeface="Amatic SC" panose="00000500000000000000" pitchFamily="2" charset="-79"/>
                        </a:rPr>
                        <a:t>Writing labels and captions, writing in role.</a:t>
                      </a:r>
                      <a:endParaRPr lang="en-GB" sz="1200" dirty="0">
                        <a:solidFill>
                          <a:schemeClr val="bg1">
                            <a:lumMod val="50000"/>
                          </a:schemeClr>
                        </a:solidFill>
                        <a:effectLst/>
                        <a:latin typeface="Sassoon Infant Std" panose="020B0503020103030203" pitchFamily="34" charset="0"/>
                        <a:cs typeface="Amatic SC" panose="00000500000000000000" pitchFamily="2" charset="-79"/>
                      </a:endParaRPr>
                    </a:p>
                    <a:p>
                      <a:pPr algn="ctr">
                        <a:lnSpc>
                          <a:spcPct val="107000"/>
                        </a:lnSpc>
                        <a:spcAft>
                          <a:spcPts val="0"/>
                        </a:spcAft>
                      </a:pPr>
                      <a:endParaRPr lang="en-GB" sz="1200" dirty="0">
                        <a:solidFill>
                          <a:schemeClr val="bg1">
                            <a:lumMod val="50000"/>
                          </a:schemeClr>
                        </a:solidFill>
                        <a:effectLst/>
                        <a:latin typeface="Sassoon Infant Std" panose="020B0503020103030203" pitchFamily="34" charset="0"/>
                        <a:cs typeface="Amatic SC" panose="00000500000000000000" pitchFamily="2" charset="-79"/>
                      </a:endParaRPr>
                    </a:p>
                    <a:p>
                      <a:pPr algn="ctr">
                        <a:lnSpc>
                          <a:spcPct val="107000"/>
                        </a:lnSpc>
                        <a:spcAft>
                          <a:spcPts val="0"/>
                        </a:spcAft>
                      </a:pPr>
                      <a:r>
                        <a:rPr lang="en-GB" sz="1200" b="1" dirty="0">
                          <a:solidFill>
                            <a:schemeClr val="tx1"/>
                          </a:solidFill>
                          <a:effectLst/>
                          <a:latin typeface="Sassoon Infant Std" panose="020B0503020103030203" pitchFamily="34" charset="0"/>
                          <a:cs typeface="Amatic SC" panose="00000500000000000000" pitchFamily="2" charset="-79"/>
                        </a:rPr>
                        <a:t>Easter- </a:t>
                      </a:r>
                      <a:r>
                        <a:rPr lang="en-US" sz="1200" dirty="0">
                          <a:solidFill>
                            <a:schemeClr val="bg1">
                              <a:lumMod val="50000"/>
                            </a:schemeClr>
                          </a:solidFill>
                          <a:latin typeface="Sassoon Infant Std" panose="020B0503020103030203" pitchFamily="34" charset="0"/>
                        </a:rPr>
                        <a:t>Order the Easter story. </a:t>
                      </a:r>
                    </a:p>
                    <a:p>
                      <a:pPr algn="ctr">
                        <a:lnSpc>
                          <a:spcPct val="107000"/>
                        </a:lnSpc>
                        <a:spcAft>
                          <a:spcPts val="0"/>
                        </a:spcAft>
                      </a:pPr>
                      <a:r>
                        <a:rPr lang="en-US" sz="1200" dirty="0">
                          <a:solidFill>
                            <a:schemeClr val="bg1">
                              <a:lumMod val="50000"/>
                            </a:schemeClr>
                          </a:solidFill>
                          <a:latin typeface="Sassoon Infant Std" panose="020B0503020103030203" pitchFamily="34" charset="0"/>
                        </a:rPr>
                        <a:t>Labels and captions.</a:t>
                      </a:r>
                    </a:p>
                    <a:p>
                      <a:pPr algn="ctr">
                        <a:lnSpc>
                          <a:spcPct val="107000"/>
                        </a:lnSpc>
                        <a:spcAft>
                          <a:spcPts val="0"/>
                        </a:spcAft>
                      </a:pPr>
                      <a:endParaRPr lang="en-US"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T4W</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The</a:t>
                      </a:r>
                      <a:r>
                        <a:rPr lang="en-US" sz="1200" b="1"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 Naughty Bus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 retell parts of the story / repeated refrains / speech bubbles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200"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Labelling/writing captions for different parts of the story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200"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aseline="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rPr>
                        <a:t>Writing own versions of the ending. </a:t>
                      </a:r>
                      <a:endParaRPr lang="en-GB" sz="1200" dirty="0">
                        <a:solidFill>
                          <a:schemeClr val="tx1"/>
                        </a:solidFill>
                        <a:effectLst/>
                        <a:latin typeface="Sassoon Infant Std" panose="020B0503020103030203" pitchFamily="34"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b="1" dirty="0">
                        <a:solidFill>
                          <a:schemeClr val="tx1"/>
                        </a:solidFill>
                        <a:effectLst/>
                        <a:latin typeface="Sassoon Infant Std" panose="020B0503020103030203"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2400" b="0" dirty="0">
                        <a:solidFill>
                          <a:schemeClr val="bg1">
                            <a:lumMod val="50000"/>
                          </a:schemeClr>
                        </a:solidFill>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T4W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200" b="1" kern="1200" dirty="0">
                          <a:solidFill>
                            <a:schemeClr val="tx1"/>
                          </a:solidFill>
                          <a:effectLst/>
                          <a:latin typeface="Sassoon Infant Std" panose="020B0503020103030203" pitchFamily="34" charset="0"/>
                          <a:ea typeface="+mn-ea"/>
                          <a:cs typeface="Amatic SC" panose="00000500000000000000" pitchFamily="2" charset="-79"/>
                        </a:rPr>
                        <a:t>What</a:t>
                      </a:r>
                      <a:r>
                        <a:rPr lang="en-GB" sz="1200" b="1" kern="1200" baseline="0" dirty="0">
                          <a:solidFill>
                            <a:schemeClr val="tx1"/>
                          </a:solidFill>
                          <a:effectLst/>
                          <a:latin typeface="Sassoon Infant Std" panose="020B0503020103030203" pitchFamily="34" charset="0"/>
                          <a:ea typeface="+mn-ea"/>
                          <a:cs typeface="Amatic SC" panose="00000500000000000000" pitchFamily="2" charset="-79"/>
                        </a:rPr>
                        <a:t> the Ladybird heard at the seaside.</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200" b="1" kern="1200" dirty="0">
                        <a:solidFill>
                          <a:schemeClr val="tx1"/>
                        </a:solidFill>
                        <a:effectLst/>
                        <a:latin typeface="Sassoon Infant Std" panose="020B0503020103030203" pitchFamily="34" charset="0"/>
                        <a:ea typeface="+mn-ea"/>
                        <a:cs typeface="Amatic SC" panose="00000500000000000000" pitchFamily="2" charset="-79"/>
                      </a:endParaRPr>
                    </a:p>
                    <a:p>
                      <a:pPr algn="ctr">
                        <a:lnSpc>
                          <a:spcPct val="107000"/>
                        </a:lnSpc>
                        <a:spcAft>
                          <a:spcPts val="800"/>
                        </a:spcAft>
                      </a:pPr>
                      <a:r>
                        <a:rPr lang="en-GB"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200" dirty="0">
                          <a:solidFill>
                            <a:schemeClr val="bg1">
                              <a:lumMod val="50000"/>
                            </a:schemeClr>
                          </a:solidFill>
                          <a:latin typeface="Sassoon Infant Std" panose="020B0503020103030203" pitchFamily="34" charset="0"/>
                        </a:rPr>
                        <a:t> Innovation of familiar texts Using familiar texts as a model for writing own stories. </a:t>
                      </a:r>
                    </a:p>
                    <a:p>
                      <a:pPr algn="ctr">
                        <a:lnSpc>
                          <a:spcPct val="107000"/>
                        </a:lnSpc>
                        <a:spcAft>
                          <a:spcPts val="800"/>
                        </a:spcAft>
                      </a:pPr>
                      <a:endParaRPr lang="en-US" sz="120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p>
                      <a:pPr algn="ctr">
                        <a:lnSpc>
                          <a:spcPct val="107000"/>
                        </a:lnSpc>
                        <a:spcAft>
                          <a:spcPts val="800"/>
                        </a:spcAft>
                      </a:pPr>
                      <a:r>
                        <a:rPr lang="en-US" sz="1200" b="1"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Write a postcard/holiday</a:t>
                      </a:r>
                      <a:r>
                        <a:rPr lang="en-US" sz="1200" b="1" baseline="0"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rPr>
                        <a:t> diary.</a:t>
                      </a:r>
                      <a:endParaRPr lang="en-GB" sz="1200" b="1" dirty="0">
                        <a:solidFill>
                          <a:schemeClr val="bg1">
                            <a:lumMod val="50000"/>
                          </a:schemeClr>
                        </a:solidFill>
                        <a:effectLst/>
                        <a:latin typeface="Sassoon Infant Std" panose="020B0503020103030203" pitchFamily="34" charset="0"/>
                        <a:ea typeface="Calibri" panose="020F0502020204030204" pitchFamily="34" charset="0"/>
                        <a:cs typeface="Amatic SC" panose="00000500000000000000" pitchFamily="2" charset="-79"/>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378" y="4733584"/>
            <a:ext cx="598861" cy="598861"/>
          </a:xfrm>
          <a:prstGeom prst="rect">
            <a:avLst/>
          </a:prstGeom>
        </p:spPr>
      </p:pic>
      <p:pic>
        <p:nvPicPr>
          <p:cNvPr id="2" name="Picture 1">
            <a:extLst>
              <a:ext uri="{FF2B5EF4-FFF2-40B4-BE49-F238E27FC236}">
                <a16:creationId xmlns:a16="http://schemas.microsoft.com/office/drawing/2014/main" id="{5D770CCA-856F-D08C-B1CD-A629381E7E05}"/>
              </a:ext>
            </a:extLst>
          </p:cNvPr>
          <p:cNvPicPr>
            <a:picLocks noChangeAspect="1"/>
          </p:cNvPicPr>
          <p:nvPr/>
        </p:nvPicPr>
        <p:blipFill>
          <a:blip r:embed="rId3"/>
          <a:stretch>
            <a:fillRect/>
          </a:stretch>
        </p:blipFill>
        <p:spPr>
          <a:xfrm>
            <a:off x="238125" y="0"/>
            <a:ext cx="1076325" cy="707473"/>
          </a:xfrm>
          <a:prstGeom prst="rect">
            <a:avLst/>
          </a:prstGeom>
        </p:spPr>
      </p:pic>
      <p:sp>
        <p:nvSpPr>
          <p:cNvPr id="5" name="Title 1">
            <a:extLst>
              <a:ext uri="{FF2B5EF4-FFF2-40B4-BE49-F238E27FC236}">
                <a16:creationId xmlns:a16="http://schemas.microsoft.com/office/drawing/2014/main" id="{B2052204-3507-EF92-B168-36F684C9B000}"/>
              </a:ext>
            </a:extLst>
          </p:cNvPr>
          <p:cNvSpPr txBox="1">
            <a:spLocks/>
          </p:cNvSpPr>
          <p:nvPr/>
        </p:nvSpPr>
        <p:spPr>
          <a:xfrm>
            <a:off x="1408922" y="0"/>
            <a:ext cx="8497078" cy="351115"/>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a:latin typeface="Sassoon Infant Std" panose="020B0503020103030203" pitchFamily="34" charset="0"/>
                <a:cs typeface="Amatic SC" panose="00000500000000000000" pitchFamily="2" charset="-79"/>
              </a:rPr>
              <a:t>Reception Long - Term Plan </a:t>
            </a:r>
            <a:r>
              <a:rPr lang="en-US" sz="2000" b="1" smtClean="0">
                <a:latin typeface="Sassoon Infant Std" panose="020B0503020103030203" pitchFamily="34" charset="0"/>
                <a:cs typeface="Amatic SC" panose="00000500000000000000" pitchFamily="2" charset="-79"/>
              </a:rPr>
              <a:t>25-26</a:t>
            </a:r>
            <a:endParaRPr lang="en-GB" sz="2000" b="1" dirty="0">
              <a:latin typeface="Sassoon Infant Std" panose="020B0503020103030203" pitchFamily="34" charset="0"/>
              <a:cs typeface="Amatic SC" panose="00000500000000000000" pitchFamily="2" charset="-79"/>
            </a:endParaRPr>
          </a:p>
        </p:txBody>
      </p:sp>
    </p:spTree>
    <p:extLst>
      <p:ext uri="{BB962C8B-B14F-4D97-AF65-F5344CB8AC3E}">
        <p14:creationId xmlns:p14="http://schemas.microsoft.com/office/powerpoint/2010/main" val="1967691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314893882"/>
              </p:ext>
            </p:extLst>
          </p:nvPr>
        </p:nvGraphicFramePr>
        <p:xfrm>
          <a:off x="0" y="1"/>
          <a:ext cx="9906000" cy="6857999"/>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385991600"/>
                    </a:ext>
                  </a:extLst>
                </a:gridCol>
                <a:gridCol w="1438275">
                  <a:extLst>
                    <a:ext uri="{9D8B030D-6E8A-4147-A177-3AD203B41FA5}">
                      <a16:colId xmlns:a16="http://schemas.microsoft.com/office/drawing/2014/main" val="2865123548"/>
                    </a:ext>
                  </a:extLst>
                </a:gridCol>
                <a:gridCol w="1504950">
                  <a:extLst>
                    <a:ext uri="{9D8B030D-6E8A-4147-A177-3AD203B41FA5}">
                      <a16:colId xmlns:a16="http://schemas.microsoft.com/office/drawing/2014/main" val="62559241"/>
                    </a:ext>
                  </a:extLst>
                </a:gridCol>
                <a:gridCol w="1647825">
                  <a:extLst>
                    <a:ext uri="{9D8B030D-6E8A-4147-A177-3AD203B41FA5}">
                      <a16:colId xmlns:a16="http://schemas.microsoft.com/office/drawing/2014/main" val="607736352"/>
                    </a:ext>
                  </a:extLst>
                </a:gridCol>
                <a:gridCol w="1466850">
                  <a:extLst>
                    <a:ext uri="{9D8B030D-6E8A-4147-A177-3AD203B41FA5}">
                      <a16:colId xmlns:a16="http://schemas.microsoft.com/office/drawing/2014/main" val="4195131153"/>
                    </a:ext>
                  </a:extLst>
                </a:gridCol>
                <a:gridCol w="1594758">
                  <a:extLst>
                    <a:ext uri="{9D8B030D-6E8A-4147-A177-3AD203B41FA5}">
                      <a16:colId xmlns:a16="http://schemas.microsoft.com/office/drawing/2014/main" val="394804640"/>
                    </a:ext>
                  </a:extLst>
                </a:gridCol>
                <a:gridCol w="1415142">
                  <a:extLst>
                    <a:ext uri="{9D8B030D-6E8A-4147-A177-3AD203B41FA5}">
                      <a16:colId xmlns:a16="http://schemas.microsoft.com/office/drawing/2014/main" val="4046203905"/>
                    </a:ext>
                  </a:extLst>
                </a:gridCol>
              </a:tblGrid>
              <a:tr h="258837">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a:solidFill>
                            <a:schemeClr val="tx1"/>
                          </a:solidFill>
                          <a:latin typeface="Sassoon Infant Std" panose="020B0503020103030203" pitchFamily="34" charset="0"/>
                          <a:cs typeface="Amatic SC" panose="00000500000000000000" pitchFamily="2" charset="-79"/>
                        </a:rPr>
                        <a:t>Autumn 1</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a:solidFill>
                            <a:schemeClr val="tx1"/>
                          </a:solidFill>
                          <a:latin typeface="Sassoon Infant Std" panose="020B0503020103030203" pitchFamily="34" charset="0"/>
                          <a:cs typeface="Amatic SC" panose="00000500000000000000" pitchFamily="2" charset="-79"/>
                        </a:rPr>
                        <a:t>Autumn 2</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200">
                          <a:solidFill>
                            <a:schemeClr val="tx1"/>
                          </a:solidFill>
                          <a:latin typeface="Sassoon Infant Std" panose="020B0503020103030203" pitchFamily="34" charset="0"/>
                          <a:cs typeface="Amatic SC" panose="00000500000000000000" pitchFamily="2" charset="-79"/>
                        </a:rPr>
                        <a:t>Spring 1</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solidFill>
                            <a:schemeClr val="tx1"/>
                          </a:solidFill>
                          <a:latin typeface="Sassoon Infant Std" panose="020B0503020103030203" pitchFamily="34" charset="0"/>
                          <a:cs typeface="Amatic SC" panose="00000500000000000000" pitchFamily="2" charset="-79"/>
                        </a:rPr>
                        <a:t>Spring 2</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a:solidFill>
                            <a:schemeClr val="tx1"/>
                          </a:solidFill>
                          <a:latin typeface="Sassoon Infant Std" panose="020B0503020103030203" pitchFamily="34" charset="0"/>
                          <a:cs typeface="Amatic SC" panose="00000500000000000000" pitchFamily="2" charset="-79"/>
                        </a:rPr>
                        <a:t>Summer 1</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a:solidFill>
                            <a:schemeClr val="tx1"/>
                          </a:solidFill>
                          <a:latin typeface="Sassoon Infant Std" panose="020B0503020103030203" pitchFamily="34" charset="0"/>
                          <a:cs typeface="Amatic SC" panose="00000500000000000000" pitchFamily="2" charset="-79"/>
                        </a:rPr>
                        <a:t>Summer 2</a:t>
                      </a:r>
                      <a:endParaRPr lang="en-GB" sz="12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424555">
                <a:tc rowSpan="6">
                  <a:txBody>
                    <a:bodyPr/>
                    <a:lstStyle/>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endParaRPr lang="en-US" sz="1400" b="1">
                        <a:latin typeface="Sassoon Infant Std" panose="020B0503020103030203" pitchFamily="34" charset="0"/>
                        <a:cs typeface="Amatic SC" panose="00000500000000000000" pitchFamily="2" charset="-79"/>
                      </a:endParaRPr>
                    </a:p>
                    <a:p>
                      <a:pPr algn="ctr"/>
                      <a:r>
                        <a:rPr lang="en-US" sz="1400" b="1">
                          <a:latin typeface="Sassoon Infant Std" panose="020B0503020103030203" pitchFamily="34" charset="0"/>
                          <a:cs typeface="Amatic SC" panose="00000500000000000000" pitchFamily="2" charset="-79"/>
                        </a:rPr>
                        <a:t>Phonics</a:t>
                      </a:r>
                    </a:p>
                    <a:p>
                      <a:pPr algn="ctr"/>
                      <a:endParaRPr lang="en-US" sz="1300" b="1" i="1" kern="1200">
                        <a:solidFill>
                          <a:schemeClr val="bg1">
                            <a:lumMod val="50000"/>
                          </a:schemeClr>
                        </a:solidFill>
                        <a:effectLst/>
                        <a:latin typeface="+mn-lt"/>
                        <a:ea typeface="+mn-ea"/>
                        <a:cs typeface="+mn-cs"/>
                      </a:endParaRPr>
                    </a:p>
                    <a:p>
                      <a:pPr algn="ctr"/>
                      <a:r>
                        <a:rPr lang="en-US" sz="1300" b="1" i="1" kern="1200">
                          <a:solidFill>
                            <a:schemeClr val="bg1">
                              <a:lumMod val="50000"/>
                            </a:schemeClr>
                          </a:solidFill>
                          <a:effectLst/>
                          <a:latin typeface="+mn-lt"/>
                          <a:ea typeface="+mn-ea"/>
                          <a:cs typeface="+mn-cs"/>
                        </a:rPr>
                        <a:t> </a:t>
                      </a:r>
                    </a:p>
                    <a:p>
                      <a:pPr algn="ctr"/>
                      <a:endParaRPr lang="en-US" sz="1300" b="1" i="1" kern="1200">
                        <a:solidFill>
                          <a:schemeClr val="bg1">
                            <a:lumMod val="50000"/>
                          </a:schemeClr>
                        </a:solidFill>
                        <a:effectLst/>
                        <a:latin typeface="+mn-lt"/>
                        <a:ea typeface="+mn-ea"/>
                        <a:cs typeface="+mn-cs"/>
                      </a:endParaRPr>
                    </a:p>
                    <a:p>
                      <a:pPr algn="ctr"/>
                      <a:r>
                        <a:rPr lang="en-US" sz="1300" b="1" i="1" kern="1200">
                          <a:solidFill>
                            <a:schemeClr val="bg1">
                              <a:lumMod val="50000"/>
                            </a:schemeClr>
                          </a:solidFill>
                          <a:effectLst/>
                          <a:latin typeface="+mn-lt"/>
                          <a:ea typeface="+mn-ea"/>
                          <a:cs typeface="+mn-cs"/>
                        </a:rPr>
                        <a:t>Following Red Rose Phonics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100" b="1">
                          <a:latin typeface="Sassoon Infant Std" panose="020B0503020103030203" pitchFamily="34" charset="0"/>
                          <a:cs typeface="Amatic SC" panose="00000500000000000000" pitchFamily="2" charset="-79"/>
                        </a:rPr>
                        <a:t>Through the teaching of Red Rose Letters and Sounds we ensure a rigorous and thorough planning programme is followed in order to strengthen the teaching and learning of phonics, and ensure children become enthusiastic and successful readers and writers.</a:t>
                      </a:r>
                    </a:p>
                    <a:p>
                      <a:pPr algn="ctr"/>
                      <a:r>
                        <a:rPr lang="en-GB" sz="1100" b="1">
                          <a:latin typeface="Sassoon Infant Std" panose="020B0503020103030203" pitchFamily="34" charset="0"/>
                          <a:cs typeface="Amatic SC" panose="00000500000000000000" pitchFamily="2" charset="-79"/>
                        </a:rPr>
                        <a:t>Our aims: </a:t>
                      </a:r>
                      <a:r>
                        <a:rPr lang="en-GB" sz="1100">
                          <a:latin typeface="Sassoon Infant Std" panose="020B0503020103030203" pitchFamily="34" charset="0"/>
                          <a:cs typeface="Amatic SC" panose="00000500000000000000" pitchFamily="2" charset="-79"/>
                        </a:rPr>
                        <a:t>Our children are entitled to a Phonics curriculum which enables them to:</a:t>
                      </a:r>
                    </a:p>
                    <a:p>
                      <a:pPr algn="ctr"/>
                      <a:r>
                        <a:rPr lang="en-GB" sz="1100">
                          <a:latin typeface="Sassoon Infant Std" panose="020B0503020103030203" pitchFamily="34" charset="0"/>
                          <a:cs typeface="Amatic SC" panose="00000500000000000000" pitchFamily="2" charset="-79"/>
                        </a:rPr>
                        <a:t>• gain a progressively deeper understanding of the phonetic structure of the English language.</a:t>
                      </a:r>
                    </a:p>
                    <a:p>
                      <a:pPr algn="ctr"/>
                      <a:r>
                        <a:rPr lang="en-GB" sz="1100">
                          <a:latin typeface="Sassoon Infant Std" panose="020B0503020103030203" pitchFamily="34" charset="0"/>
                          <a:cs typeface="Amatic SC" panose="00000500000000000000" pitchFamily="2" charset="-79"/>
                        </a:rPr>
                        <a:t>• apply their phonic knowledge and skills to decode unfamiliar words fluently and accurately.</a:t>
                      </a:r>
                    </a:p>
                    <a:p>
                      <a:pPr algn="ctr"/>
                      <a:r>
                        <a:rPr lang="en-GB" sz="1100">
                          <a:latin typeface="Sassoon Infant Std" panose="020B0503020103030203" pitchFamily="34" charset="0"/>
                          <a:cs typeface="Amatic SC" panose="00000500000000000000" pitchFamily="2" charset="-79"/>
                        </a:rPr>
                        <a:t>• read rapidly to apply what they have learned across the whole curriculum.</a:t>
                      </a:r>
                    </a:p>
                    <a:p>
                      <a:pPr algn="ctr"/>
                      <a:r>
                        <a:rPr lang="en-GB" sz="1100">
                          <a:latin typeface="Sassoon Infant Std" panose="020B0503020103030203" pitchFamily="34" charset="0"/>
                          <a:cs typeface="Amatic SC" panose="00000500000000000000" pitchFamily="2" charset="-79"/>
                        </a:rPr>
                        <a:t>• create fluent readers, confident speakers and willing writers.</a:t>
                      </a:r>
                    </a:p>
                    <a:p>
                      <a:pPr algn="ctr"/>
                      <a:r>
                        <a:rPr lang="en-GB" sz="1100">
                          <a:latin typeface="Sassoon Infant Std" panose="020B0503020103030203" pitchFamily="34" charset="0"/>
                          <a:cs typeface="Amatic SC" panose="00000500000000000000" pitchFamily="2" charset="-79"/>
                        </a:rPr>
                        <a:t>• develop a life-long love of reading.</a:t>
                      </a:r>
                      <a:endParaRPr lang="en-US" sz="110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850951761"/>
                  </a:ext>
                </a:extLst>
              </a:tr>
              <a:tr h="483160">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rowSpan="2">
                  <a:txBody>
                    <a:bodyPr/>
                    <a:lstStyle/>
                    <a:p>
                      <a:pPr algn="ctr"/>
                      <a:r>
                        <a:rPr lang="en-GB" sz="1050" b="1" baseline="0">
                          <a:solidFill>
                            <a:schemeClr val="tx1"/>
                          </a:solidFill>
                          <a:latin typeface="Sassoon Infant Std" panose="020B0503020103030203" pitchFamily="34" charset="0"/>
                          <a:cs typeface="Amatic SC" panose="00000500000000000000" pitchFamily="2" charset="-79"/>
                        </a:rPr>
                        <a:t>Phase 2 </a:t>
                      </a:r>
                    </a:p>
                    <a:p>
                      <a:pPr algn="ctr"/>
                      <a:r>
                        <a:rPr lang="en-GB" sz="1050" b="0" baseline="0">
                          <a:solidFill>
                            <a:schemeClr val="tx1"/>
                          </a:solidFill>
                          <a:latin typeface="Sassoon Infant Std" panose="020B0503020103030203" pitchFamily="34" charset="0"/>
                          <a:cs typeface="Amatic SC" panose="00000500000000000000" pitchFamily="2" charset="-79"/>
                        </a:rPr>
                        <a:t>Teach 12 GPCs</a:t>
                      </a:r>
                    </a:p>
                    <a:p>
                      <a:pPr algn="ctr"/>
                      <a:r>
                        <a:rPr lang="en-GB" sz="1050" b="0" baseline="0">
                          <a:solidFill>
                            <a:schemeClr val="tx1"/>
                          </a:solidFill>
                          <a:latin typeface="Sassoon Infant Std" panose="020B0503020103030203" pitchFamily="34" charset="0"/>
                          <a:cs typeface="Amatic SC" panose="00000500000000000000" pitchFamily="2" charset="-79"/>
                        </a:rPr>
                        <a:t>Teach 1 Tricky Word</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rowSpan="2">
                  <a:txBody>
                    <a:bodyPr/>
                    <a:lstStyle/>
                    <a:p>
                      <a:pPr algn="ctr"/>
                      <a:r>
                        <a:rPr lang="en-GB" sz="1050" b="1">
                          <a:solidFill>
                            <a:schemeClr val="tx1"/>
                          </a:solidFill>
                          <a:latin typeface="Sassoon Infant Std" panose="020B0503020103030203" pitchFamily="34" charset="0"/>
                          <a:cs typeface="Amatic SC" panose="00000500000000000000" pitchFamily="2" charset="-79"/>
                        </a:rPr>
                        <a:t>Phase 2 </a:t>
                      </a:r>
                    </a:p>
                    <a:p>
                      <a:pPr algn="ctr"/>
                      <a:r>
                        <a:rPr lang="en-GB" sz="1050" b="0">
                          <a:solidFill>
                            <a:schemeClr val="tx1"/>
                          </a:solidFill>
                          <a:latin typeface="Sassoon Infant Std" panose="020B0503020103030203" pitchFamily="34" charset="0"/>
                          <a:cs typeface="Amatic SC" panose="00000500000000000000" pitchFamily="2" charset="-79"/>
                        </a:rPr>
                        <a:t>Teach 11 GPCs</a:t>
                      </a:r>
                    </a:p>
                    <a:p>
                      <a:pPr algn="ctr"/>
                      <a:r>
                        <a:rPr lang="en-GB" sz="1050" b="0">
                          <a:solidFill>
                            <a:schemeClr val="tx1"/>
                          </a:solidFill>
                          <a:latin typeface="Sassoon Infant Std" panose="020B0503020103030203" pitchFamily="34" charset="0"/>
                          <a:cs typeface="Amatic SC" panose="00000500000000000000" pitchFamily="2" charset="-79"/>
                        </a:rPr>
                        <a:t>Teach 5 Tricky Words</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rowSpan="2">
                  <a:txBody>
                    <a:bodyPr/>
                    <a:lstStyle/>
                    <a:p>
                      <a:pPr algn="ctr"/>
                      <a:r>
                        <a:rPr lang="en-GB" sz="1050" b="1">
                          <a:solidFill>
                            <a:schemeClr val="tx1"/>
                          </a:solidFill>
                          <a:latin typeface="Sassoon Infant Std" panose="020B0503020103030203" pitchFamily="34" charset="0"/>
                          <a:cs typeface="Amatic SC" panose="00000500000000000000" pitchFamily="2" charset="-79"/>
                        </a:rPr>
                        <a:t>Phase 3 </a:t>
                      </a:r>
                    </a:p>
                    <a:p>
                      <a:pPr algn="ctr"/>
                      <a:r>
                        <a:rPr lang="en-GB" sz="1050" b="0">
                          <a:solidFill>
                            <a:schemeClr val="tx1"/>
                          </a:solidFill>
                          <a:latin typeface="Sassoon Infant Std" panose="020B0503020103030203" pitchFamily="34" charset="0"/>
                          <a:cs typeface="Amatic SC" panose="00000500000000000000" pitchFamily="2" charset="-79"/>
                        </a:rPr>
                        <a:t>Teach 13 GPCs</a:t>
                      </a:r>
                    </a:p>
                    <a:p>
                      <a:pPr algn="ctr"/>
                      <a:r>
                        <a:rPr lang="en-GB" sz="1050" b="0">
                          <a:solidFill>
                            <a:schemeClr val="tx1"/>
                          </a:solidFill>
                          <a:latin typeface="Sassoon Infant Std" panose="020B0503020103030203" pitchFamily="34" charset="0"/>
                          <a:cs typeface="Amatic SC" panose="00000500000000000000" pitchFamily="2" charset="-79"/>
                        </a:rPr>
                        <a:t>Teach 9 Tricky Words</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rowSpan="2">
                  <a:txBody>
                    <a:bodyPr/>
                    <a:lstStyle/>
                    <a:p>
                      <a:pPr algn="ctr"/>
                      <a:r>
                        <a:rPr lang="en-GB" sz="1050" b="1">
                          <a:solidFill>
                            <a:schemeClr val="tx1"/>
                          </a:solidFill>
                          <a:latin typeface="Sassoon Infant Std" panose="020B0503020103030203" pitchFamily="34" charset="0"/>
                          <a:cs typeface="Amatic SC" panose="00000500000000000000" pitchFamily="2" charset="-79"/>
                        </a:rPr>
                        <a:t>Phase 3</a:t>
                      </a:r>
                    </a:p>
                    <a:p>
                      <a:pPr algn="ctr"/>
                      <a:r>
                        <a:rPr lang="en-GB" sz="1050" b="0">
                          <a:solidFill>
                            <a:schemeClr val="tx1"/>
                          </a:solidFill>
                          <a:latin typeface="Sassoon Infant Std" panose="020B0503020103030203" pitchFamily="34" charset="0"/>
                          <a:cs typeface="Amatic SC" panose="00000500000000000000" pitchFamily="2" charset="-79"/>
                        </a:rPr>
                        <a:t>Teach 8 GPCs</a:t>
                      </a:r>
                    </a:p>
                    <a:p>
                      <a:pPr algn="ctr"/>
                      <a:r>
                        <a:rPr lang="en-GB" sz="1050" b="0">
                          <a:solidFill>
                            <a:schemeClr val="tx1"/>
                          </a:solidFill>
                          <a:latin typeface="Sassoon Infant Std" panose="020B0503020103030203" pitchFamily="34" charset="0"/>
                          <a:cs typeface="Amatic SC" panose="00000500000000000000" pitchFamily="2" charset="-79"/>
                        </a:rPr>
                        <a:t>Teach 8 Tricky Words</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b="1">
                          <a:solidFill>
                            <a:schemeClr val="tx1"/>
                          </a:solidFill>
                          <a:latin typeface="Sassoon Infant Std" panose="020B0503020103030203" pitchFamily="34" charset="0"/>
                          <a:cs typeface="Amatic SC" panose="00000500000000000000" pitchFamily="2" charset="-79"/>
                        </a:rPr>
                        <a:t>Phase 3</a:t>
                      </a:r>
                    </a:p>
                    <a:p>
                      <a:pPr algn="ctr"/>
                      <a:r>
                        <a:rPr lang="en-GB" sz="1050" b="0">
                          <a:solidFill>
                            <a:schemeClr val="tx1"/>
                          </a:solidFill>
                          <a:latin typeface="Sassoon Infant Std" panose="020B0503020103030203" pitchFamily="34" charset="0"/>
                          <a:cs typeface="Amatic SC" panose="00000500000000000000" pitchFamily="2" charset="-79"/>
                        </a:rPr>
                        <a:t>Teach 7 GPCs</a:t>
                      </a:r>
                    </a:p>
                    <a:p>
                      <a:pPr algn="ctr"/>
                      <a:r>
                        <a:rPr lang="en-GB" sz="1050" b="0">
                          <a:solidFill>
                            <a:schemeClr val="tx1"/>
                          </a:solidFill>
                          <a:latin typeface="Sassoon Infant Std" panose="020B0503020103030203" pitchFamily="34" charset="0"/>
                          <a:cs typeface="Amatic SC" panose="00000500000000000000" pitchFamily="2" charset="-79"/>
                        </a:rPr>
                        <a:t>Teach 9 Tricky Words</a:t>
                      </a:r>
                      <a:endParaRPr lang="en-GB" sz="1050" b="0" baseline="0">
                        <a:solidFill>
                          <a:schemeClr val="tx1"/>
                        </a:solidFill>
                        <a:latin typeface="Sassoon Infant Std" panose="020B0503020103030203"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rowSpan="2">
                  <a:txBody>
                    <a:bodyPr/>
                    <a:lstStyle/>
                    <a:p>
                      <a:pPr algn="ctr"/>
                      <a:r>
                        <a:rPr lang="en-GB" sz="1050" b="1" u="sng" kern="1200">
                          <a:solidFill>
                            <a:schemeClr val="dk1"/>
                          </a:solidFill>
                          <a:effectLst/>
                          <a:latin typeface="Sassoon Infant Std" panose="020B0503020103030203" pitchFamily="34" charset="0"/>
                          <a:ea typeface="+mn-ea"/>
                          <a:cs typeface="+mn-cs"/>
                        </a:rPr>
                        <a:t>Phase 4</a:t>
                      </a:r>
                      <a:endParaRPr lang="en-GB" sz="1050" kern="1200">
                        <a:solidFill>
                          <a:schemeClr val="dk1"/>
                        </a:solidFill>
                        <a:effectLst/>
                        <a:latin typeface="Sassoon Infant Std" panose="020B0503020103030203" pitchFamily="34" charset="0"/>
                        <a:ea typeface="+mn-ea"/>
                        <a:cs typeface="+mn-cs"/>
                      </a:endParaRPr>
                    </a:p>
                    <a:p>
                      <a:pPr algn="ctr"/>
                      <a:r>
                        <a:rPr lang="en-GB" sz="1050" b="1" u="sng" kern="1200">
                          <a:solidFill>
                            <a:schemeClr val="dk1"/>
                          </a:solidFill>
                          <a:effectLst/>
                          <a:latin typeface="Sassoon Infant Std" panose="020B0503020103030203" pitchFamily="34" charset="0"/>
                          <a:ea typeface="+mn-ea"/>
                          <a:cs typeface="+mn-cs"/>
                        </a:rPr>
                        <a:t>Teach</a:t>
                      </a:r>
                      <a:endParaRPr lang="en-GB" sz="1050" kern="1200">
                        <a:solidFill>
                          <a:schemeClr val="dk1"/>
                        </a:solidFill>
                        <a:effectLst/>
                        <a:latin typeface="Sassoon Infant Std" panose="020B0503020103030203" pitchFamily="34" charset="0"/>
                        <a:ea typeface="+mn-ea"/>
                        <a:cs typeface="+mn-cs"/>
                      </a:endParaRPr>
                    </a:p>
                    <a:p>
                      <a:pPr algn="ctr"/>
                      <a:r>
                        <a:rPr lang="en-GB" sz="1050" kern="1200">
                          <a:solidFill>
                            <a:schemeClr val="dk1"/>
                          </a:solidFill>
                          <a:effectLst/>
                          <a:latin typeface="Sassoon Infant Std" panose="020B0503020103030203" pitchFamily="34" charset="0"/>
                          <a:ea typeface="+mn-ea"/>
                          <a:cs typeface="+mn-cs"/>
                        </a:rPr>
                        <a:t>CCVC &amp; CCVCC</a:t>
                      </a:r>
                    </a:p>
                    <a:p>
                      <a:pPr algn="ctr"/>
                      <a:r>
                        <a:rPr lang="en-GB" sz="1050" kern="1200">
                          <a:solidFill>
                            <a:schemeClr val="dk1"/>
                          </a:solidFill>
                          <a:effectLst/>
                          <a:latin typeface="Sassoon Infant Std" panose="020B0503020103030203" pitchFamily="34" charset="0"/>
                          <a:ea typeface="+mn-ea"/>
                          <a:cs typeface="+mn-cs"/>
                        </a:rPr>
                        <a:t>CCCVC &amp; CCCVCC</a:t>
                      </a:r>
                    </a:p>
                    <a:p>
                      <a:pPr algn="ctr"/>
                      <a:r>
                        <a:rPr lang="en-GB" sz="1050" kern="1200">
                          <a:solidFill>
                            <a:schemeClr val="dk1"/>
                          </a:solidFill>
                          <a:effectLst/>
                          <a:latin typeface="Sassoon Infant Std" panose="020B0503020103030203" pitchFamily="34" charset="0"/>
                          <a:ea typeface="+mn-ea"/>
                          <a:cs typeface="+mn-cs"/>
                        </a:rPr>
                        <a:t>Polysyllabic words containing Phase 2 and 3 graphemes with adjacent consonants.</a:t>
                      </a:r>
                    </a:p>
                    <a:p>
                      <a:pPr algn="ctr"/>
                      <a:r>
                        <a:rPr lang="en-GB" sz="1050" kern="1200">
                          <a:solidFill>
                            <a:schemeClr val="dk1"/>
                          </a:solidFill>
                          <a:effectLst/>
                          <a:latin typeface="Sassoon Infant Std" panose="020B0503020103030203" pitchFamily="34" charset="0"/>
                          <a:ea typeface="+mn-ea"/>
                          <a:cs typeface="+mn-cs"/>
                        </a:rPr>
                        <a:t>Consolidate Phase 3/4 Tricky Words as required</a:t>
                      </a:r>
                      <a:endParaRPr lang="en-GB" sz="1050">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63202">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r>
                        <a:rPr lang="en-GB" sz="1050" b="1">
                          <a:solidFill>
                            <a:schemeClr val="tx1"/>
                          </a:solidFill>
                          <a:latin typeface="Sassoon Infant Std" panose="020B0503020103030203" pitchFamily="34" charset="0"/>
                          <a:cs typeface="Amatic SC" panose="00000500000000000000" pitchFamily="2" charset="-79"/>
                        </a:rPr>
                        <a:t>Phase 4</a:t>
                      </a:r>
                    </a:p>
                    <a:p>
                      <a:pPr algn="ctr"/>
                      <a:r>
                        <a:rPr lang="en-GB" sz="1050" b="0">
                          <a:solidFill>
                            <a:schemeClr val="tx1"/>
                          </a:solidFill>
                          <a:latin typeface="Sassoon Infant Std" panose="020B0503020103030203" pitchFamily="34" charset="0"/>
                          <a:cs typeface="Amatic SC" panose="00000500000000000000" pitchFamily="2" charset="-79"/>
                        </a:rPr>
                        <a:t>Teach CVCC &amp; CCV</a:t>
                      </a:r>
                    </a:p>
                    <a:p>
                      <a:pPr algn="ctr"/>
                      <a:r>
                        <a:rPr lang="en-GB" sz="1050" b="0">
                          <a:solidFill>
                            <a:schemeClr val="tx1"/>
                          </a:solidFill>
                          <a:latin typeface="Sassoon Infant Std" panose="020B0503020103030203" pitchFamily="34" charset="0"/>
                          <a:cs typeface="Amatic SC" panose="00000500000000000000" pitchFamily="2" charset="-79"/>
                        </a:rPr>
                        <a:t>Consolidate Phase 3/4 Tricky Words as required</a:t>
                      </a:r>
                      <a:endParaRPr lang="en-GB" sz="105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vMerge="1">
                  <a:txBody>
                    <a:bodyPr/>
                    <a:lstStyle/>
                    <a:p>
                      <a:endParaRPr lang="en-GB"/>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066795785"/>
                  </a:ext>
                </a:extLst>
              </a:tr>
              <a:tr h="1524255">
                <a:tc vMerge="1">
                  <a:txBody>
                    <a:bodyPr/>
                    <a:lstStyle/>
                    <a:p>
                      <a:endParaRPr lang="en-GB"/>
                    </a:p>
                  </a:txBody>
                  <a:tcPr/>
                </a:tc>
                <a:tc>
                  <a:txBody>
                    <a:bodyPr/>
                    <a:lstStyle/>
                    <a:p>
                      <a:pPr algn="ctr"/>
                      <a:r>
                        <a:rPr lang="en-GB" sz="1050" b="0" baseline="0" dirty="0">
                          <a:solidFill>
                            <a:schemeClr val="tx1"/>
                          </a:solidFill>
                          <a:latin typeface="Sassoon Infant Std" panose="020B0503020103030203" pitchFamily="34" charset="0"/>
                          <a:cs typeface="Amatic SC" panose="00000500000000000000" pitchFamily="2" charset="-79"/>
                        </a:rPr>
                        <a:t>Consolidate Phase 1</a:t>
                      </a:r>
                    </a:p>
                    <a:p>
                      <a:pPr algn="ctr"/>
                      <a:r>
                        <a:rPr lang="en-GB" sz="1050" b="0" baseline="0" dirty="0">
                          <a:solidFill>
                            <a:schemeClr val="tx1"/>
                          </a:solidFill>
                          <a:latin typeface="Sassoon Infant Std" panose="020B0503020103030203" pitchFamily="34" charset="0"/>
                          <a:cs typeface="Amatic SC" panose="00000500000000000000" pitchFamily="2" charset="-79"/>
                        </a:rPr>
                        <a:t>s  a  t</a:t>
                      </a:r>
                    </a:p>
                    <a:p>
                      <a:pPr algn="ctr"/>
                      <a:r>
                        <a:rPr lang="en-GB" sz="1050" b="0" baseline="0" dirty="0">
                          <a:solidFill>
                            <a:schemeClr val="tx1"/>
                          </a:solidFill>
                          <a:latin typeface="Sassoon Infant Std" panose="020B0503020103030203" pitchFamily="34" charset="0"/>
                          <a:cs typeface="Amatic SC" panose="00000500000000000000" pitchFamily="2" charset="-79"/>
                        </a:rPr>
                        <a:t>p  </a:t>
                      </a:r>
                      <a:r>
                        <a:rPr lang="en-GB" sz="1050" b="0" baseline="0" dirty="0" err="1">
                          <a:solidFill>
                            <a:schemeClr val="tx1"/>
                          </a:solidFill>
                          <a:latin typeface="Sassoon Infant Std" panose="020B0503020103030203" pitchFamily="34" charset="0"/>
                          <a:cs typeface="Amatic SC" panose="00000500000000000000" pitchFamily="2" charset="-79"/>
                        </a:rPr>
                        <a:t>i</a:t>
                      </a:r>
                      <a:r>
                        <a:rPr lang="en-GB" sz="1050" b="0" baseline="0" dirty="0">
                          <a:solidFill>
                            <a:schemeClr val="tx1"/>
                          </a:solidFill>
                          <a:latin typeface="Sassoon Infant Std" panose="020B0503020103030203" pitchFamily="34" charset="0"/>
                          <a:cs typeface="Amatic SC" panose="00000500000000000000" pitchFamily="2" charset="-79"/>
                        </a:rPr>
                        <a:t>  n</a:t>
                      </a:r>
                    </a:p>
                    <a:p>
                      <a:pPr algn="ctr"/>
                      <a:r>
                        <a:rPr lang="en-GB" sz="1050" b="0" baseline="0" dirty="0">
                          <a:solidFill>
                            <a:schemeClr val="tx1"/>
                          </a:solidFill>
                          <a:latin typeface="Sassoon Infant Std" panose="020B0503020103030203" pitchFamily="34" charset="0"/>
                          <a:cs typeface="Amatic SC" panose="00000500000000000000" pitchFamily="2" charset="-79"/>
                        </a:rPr>
                        <a:t>m  d  g</a:t>
                      </a:r>
                    </a:p>
                    <a:p>
                      <a:pPr algn="ctr"/>
                      <a:r>
                        <a:rPr lang="en-GB" sz="1050" b="0" baseline="0" dirty="0">
                          <a:solidFill>
                            <a:schemeClr val="tx1"/>
                          </a:solidFill>
                          <a:latin typeface="Sassoon Infant Std" panose="020B0503020103030203" pitchFamily="34" charset="0"/>
                          <a:cs typeface="Amatic SC" panose="00000500000000000000" pitchFamily="2" charset="-79"/>
                        </a:rPr>
                        <a:t>o  c  k</a:t>
                      </a:r>
                    </a:p>
                    <a:p>
                      <a:pPr algn="ctr"/>
                      <a:r>
                        <a:rPr lang="en-GB" sz="1050" b="0" baseline="0" dirty="0">
                          <a:solidFill>
                            <a:schemeClr val="tx1"/>
                          </a:solidFill>
                          <a:latin typeface="Sassoon Infant Std" panose="020B0503020103030203" pitchFamily="34" charset="0"/>
                          <a:cs typeface="Amatic SC" panose="00000500000000000000" pitchFamily="2" charset="-79"/>
                        </a:rPr>
                        <a:t>s pronounced /z/</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pt-BR" sz="1050" b="0" dirty="0">
                          <a:solidFill>
                            <a:schemeClr val="tx1"/>
                          </a:solidFill>
                          <a:latin typeface="Sassoon Infant Std" panose="020B0503020103030203" pitchFamily="34" charset="0"/>
                          <a:cs typeface="Amatic SC" panose="00000500000000000000" pitchFamily="2" charset="-79"/>
                        </a:rPr>
                        <a:t>ck  e  u</a:t>
                      </a:r>
                    </a:p>
                    <a:p>
                      <a:pPr algn="ctr"/>
                      <a:r>
                        <a:rPr lang="pt-BR" sz="1050" b="0" dirty="0">
                          <a:solidFill>
                            <a:schemeClr val="tx1"/>
                          </a:solidFill>
                          <a:latin typeface="Sassoon Infant Std" panose="020B0503020103030203" pitchFamily="34" charset="0"/>
                          <a:cs typeface="Amatic SC" panose="00000500000000000000" pitchFamily="2" charset="-79"/>
                        </a:rPr>
                        <a:t>r  h  b</a:t>
                      </a:r>
                    </a:p>
                    <a:p>
                      <a:pPr algn="ctr"/>
                      <a:r>
                        <a:rPr lang="pt-BR" sz="1050" b="0" dirty="0">
                          <a:solidFill>
                            <a:schemeClr val="tx1"/>
                          </a:solidFill>
                          <a:latin typeface="Sassoon Infant Std" panose="020B0503020103030203" pitchFamily="34" charset="0"/>
                          <a:cs typeface="Amatic SC" panose="00000500000000000000" pitchFamily="2" charset="-79"/>
                        </a:rPr>
                        <a:t>f  ff  l</a:t>
                      </a:r>
                    </a:p>
                    <a:p>
                      <a:pPr algn="ctr"/>
                      <a:r>
                        <a:rPr lang="pt-BR" sz="1050" b="0" dirty="0">
                          <a:solidFill>
                            <a:schemeClr val="tx1"/>
                          </a:solidFill>
                          <a:latin typeface="Sassoon Infant Std" panose="020B0503020103030203" pitchFamily="34" charset="0"/>
                          <a:cs typeface="Amatic SC" panose="00000500000000000000" pitchFamily="2" charset="-79"/>
                        </a:rPr>
                        <a:t>ll  ss</a:t>
                      </a:r>
                    </a:p>
                    <a:p>
                      <a:pPr algn="ctr"/>
                      <a:endParaRPr lang="pt-BR" sz="1050" b="0" dirty="0">
                        <a:solidFill>
                          <a:schemeClr val="tx1"/>
                        </a:solidFill>
                        <a:latin typeface="Sassoon Infant Std" panose="020B0503020103030203" pitchFamily="34" charset="0"/>
                        <a:cs typeface="Amatic SC" panose="00000500000000000000" pitchFamily="2" charset="-79"/>
                      </a:endParaRPr>
                    </a:p>
                    <a:p>
                      <a:pPr algn="ctr"/>
                      <a:r>
                        <a:rPr lang="pt-BR" sz="1050" b="0" dirty="0">
                          <a:solidFill>
                            <a:schemeClr val="tx1"/>
                          </a:solidFill>
                          <a:latin typeface="Sassoon Infant Std" panose="020B0503020103030203" pitchFamily="34" charset="0"/>
                          <a:cs typeface="Amatic SC" panose="00000500000000000000" pitchFamily="2" charset="-79"/>
                        </a:rPr>
                        <a:t>Consolidate Phase 2</a:t>
                      </a:r>
                      <a:endParaRPr lang="en-GB" sz="1050" b="0" baseline="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Sassoon Infant Std" panose="020B0503020103030203" pitchFamily="34" charset="0"/>
                          <a:cs typeface="Amatic SC" panose="00000500000000000000" pitchFamily="2" charset="-79"/>
                        </a:rPr>
                        <a:t>j  v  w</a:t>
                      </a:r>
                    </a:p>
                    <a:p>
                      <a:pPr algn="ctr"/>
                      <a:r>
                        <a:rPr lang="en-GB" sz="1050" dirty="0">
                          <a:solidFill>
                            <a:schemeClr val="tx1"/>
                          </a:solidFill>
                          <a:latin typeface="Sassoon Infant Std" panose="020B0503020103030203" pitchFamily="34" charset="0"/>
                          <a:cs typeface="Amatic SC" panose="00000500000000000000" pitchFamily="2" charset="-79"/>
                        </a:rPr>
                        <a:t>x  y  z/</a:t>
                      </a:r>
                      <a:r>
                        <a:rPr lang="en-GB" sz="1050" dirty="0" err="1">
                          <a:solidFill>
                            <a:schemeClr val="tx1"/>
                          </a:solidFill>
                          <a:latin typeface="Sassoon Infant Std" panose="020B0503020103030203" pitchFamily="34" charset="0"/>
                          <a:cs typeface="Amatic SC" panose="00000500000000000000" pitchFamily="2" charset="-79"/>
                        </a:rPr>
                        <a:t>zz</a:t>
                      </a:r>
                      <a:endParaRPr lang="en-GB" sz="1050" dirty="0">
                        <a:solidFill>
                          <a:schemeClr val="tx1"/>
                        </a:solidFill>
                        <a:latin typeface="Sassoon Infant Std" panose="020B0503020103030203" pitchFamily="34" charset="0"/>
                        <a:cs typeface="Amatic SC" panose="00000500000000000000" pitchFamily="2" charset="-79"/>
                      </a:endParaRPr>
                    </a:p>
                    <a:p>
                      <a:pPr algn="ctr"/>
                      <a:r>
                        <a:rPr lang="en-GB" sz="1050" dirty="0" err="1">
                          <a:solidFill>
                            <a:schemeClr val="tx1"/>
                          </a:solidFill>
                          <a:latin typeface="Sassoon Infant Std" panose="020B0503020103030203" pitchFamily="34" charset="0"/>
                          <a:cs typeface="Amatic SC" panose="00000500000000000000" pitchFamily="2" charset="-79"/>
                        </a:rPr>
                        <a:t>qu</a:t>
                      </a:r>
                      <a:r>
                        <a:rPr lang="en-GB" sz="1050" dirty="0">
                          <a:solidFill>
                            <a:schemeClr val="tx1"/>
                          </a:solidFill>
                          <a:latin typeface="Sassoon Infant Std" panose="020B0503020103030203" pitchFamily="34" charset="0"/>
                          <a:cs typeface="Amatic SC" panose="00000500000000000000" pitchFamily="2" charset="-79"/>
                        </a:rPr>
                        <a:t>  ch  </a:t>
                      </a:r>
                      <a:r>
                        <a:rPr lang="en-GB" sz="1050" dirty="0" err="1">
                          <a:solidFill>
                            <a:schemeClr val="tx1"/>
                          </a:solidFill>
                          <a:latin typeface="Sassoon Infant Std" panose="020B0503020103030203" pitchFamily="34" charset="0"/>
                          <a:cs typeface="Amatic SC" panose="00000500000000000000" pitchFamily="2" charset="-79"/>
                        </a:rPr>
                        <a:t>sh</a:t>
                      </a:r>
                      <a:endParaRPr lang="en-GB" sz="1050" dirty="0">
                        <a:solidFill>
                          <a:schemeClr val="tx1"/>
                        </a:solidFill>
                        <a:latin typeface="Sassoon Infant Std" panose="020B0503020103030203" pitchFamily="34" charset="0"/>
                        <a:cs typeface="Amatic SC" panose="00000500000000000000" pitchFamily="2" charset="-79"/>
                      </a:endParaRPr>
                    </a:p>
                    <a:p>
                      <a:pPr algn="ctr"/>
                      <a:r>
                        <a:rPr lang="en-GB" sz="1050" dirty="0" err="1">
                          <a:solidFill>
                            <a:schemeClr val="tx1"/>
                          </a:solidFill>
                          <a:latin typeface="Sassoon Infant Std" panose="020B0503020103030203" pitchFamily="34" charset="0"/>
                          <a:cs typeface="Amatic SC" panose="00000500000000000000" pitchFamily="2" charset="-79"/>
                        </a:rPr>
                        <a:t>th</a:t>
                      </a:r>
                      <a:r>
                        <a:rPr lang="en-GB" sz="1050" dirty="0">
                          <a:solidFill>
                            <a:schemeClr val="tx1"/>
                          </a:solidFill>
                          <a:latin typeface="Sassoon Infant Std" panose="020B0503020103030203" pitchFamily="34" charset="0"/>
                          <a:cs typeface="Amatic SC" panose="00000500000000000000" pitchFamily="2" charset="-79"/>
                        </a:rPr>
                        <a:t>/</a:t>
                      </a:r>
                      <a:r>
                        <a:rPr lang="en-GB" sz="1050" dirty="0" err="1">
                          <a:solidFill>
                            <a:schemeClr val="tx1"/>
                          </a:solidFill>
                          <a:latin typeface="Sassoon Infant Std" panose="020B0503020103030203" pitchFamily="34" charset="0"/>
                          <a:cs typeface="Amatic SC" panose="00000500000000000000" pitchFamily="2" charset="-79"/>
                        </a:rPr>
                        <a:t>th</a:t>
                      </a:r>
                      <a:r>
                        <a:rPr lang="en-GB" sz="1050" dirty="0">
                          <a:solidFill>
                            <a:schemeClr val="tx1"/>
                          </a:solidFill>
                          <a:latin typeface="Sassoon Infant Std" panose="020B0503020103030203" pitchFamily="34" charset="0"/>
                          <a:cs typeface="Amatic SC" panose="00000500000000000000" pitchFamily="2" charset="-79"/>
                        </a:rPr>
                        <a:t>  ng</a:t>
                      </a:r>
                    </a:p>
                    <a:p>
                      <a:pPr algn="ctr"/>
                      <a:endParaRPr lang="en-GB" sz="1050" dirty="0">
                        <a:solidFill>
                          <a:schemeClr val="tx1"/>
                        </a:solidFill>
                        <a:latin typeface="Sassoon Infant Std" panose="020B0503020103030203" pitchFamily="34" charset="0"/>
                        <a:cs typeface="Amatic SC" panose="00000500000000000000" pitchFamily="2" charset="-79"/>
                      </a:endParaRPr>
                    </a:p>
                    <a:p>
                      <a:pPr algn="ctr"/>
                      <a:r>
                        <a:rPr lang="en-GB" sz="1050" dirty="0">
                          <a:solidFill>
                            <a:schemeClr val="tx1"/>
                          </a:solidFill>
                          <a:latin typeface="Sassoon Infant Std" panose="020B0503020103030203" pitchFamily="34" charset="0"/>
                          <a:cs typeface="Amatic SC" panose="00000500000000000000" pitchFamily="2" charset="-79"/>
                        </a:rPr>
                        <a:t>Consolidate as required</a:t>
                      </a:r>
                      <a:endParaRPr lang="en-GB" sz="1050" b="0" baseline="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b="1" dirty="0" err="1">
                          <a:solidFill>
                            <a:schemeClr val="tx1"/>
                          </a:solidFill>
                          <a:latin typeface="Sassoon Infant Std" panose="020B0503020103030203" pitchFamily="34" charset="0"/>
                          <a:cs typeface="Amatic SC" panose="00000500000000000000" pitchFamily="2" charset="-79"/>
                        </a:rPr>
                        <a:t>ai</a:t>
                      </a:r>
                      <a:r>
                        <a:rPr lang="en-GB" sz="1050" b="1" dirty="0">
                          <a:solidFill>
                            <a:schemeClr val="tx1"/>
                          </a:solidFill>
                          <a:latin typeface="Sassoon Infant Std" panose="020B0503020103030203" pitchFamily="34" charset="0"/>
                          <a:cs typeface="Amatic SC" panose="00000500000000000000" pitchFamily="2" charset="-79"/>
                        </a:rPr>
                        <a:t> </a:t>
                      </a:r>
                      <a:r>
                        <a:rPr lang="en-GB" sz="1050" b="1" dirty="0" err="1">
                          <a:solidFill>
                            <a:schemeClr val="tx1"/>
                          </a:solidFill>
                          <a:latin typeface="Sassoon Infant Std" panose="020B0503020103030203" pitchFamily="34" charset="0"/>
                          <a:cs typeface="Amatic SC" panose="00000500000000000000" pitchFamily="2" charset="-79"/>
                        </a:rPr>
                        <a:t>ee</a:t>
                      </a:r>
                      <a:r>
                        <a:rPr lang="en-GB" sz="1050" b="1" dirty="0">
                          <a:solidFill>
                            <a:schemeClr val="tx1"/>
                          </a:solidFill>
                          <a:latin typeface="Sassoon Infant Std" panose="020B0503020103030203" pitchFamily="34" charset="0"/>
                          <a:cs typeface="Amatic SC" panose="00000500000000000000" pitchFamily="2" charset="-79"/>
                        </a:rPr>
                        <a:t> </a:t>
                      </a:r>
                      <a:r>
                        <a:rPr lang="en-GB" sz="1050" b="1" dirty="0" err="1">
                          <a:solidFill>
                            <a:schemeClr val="tx1"/>
                          </a:solidFill>
                          <a:latin typeface="Sassoon Infant Std" panose="020B0503020103030203" pitchFamily="34" charset="0"/>
                          <a:cs typeface="Amatic SC" panose="00000500000000000000" pitchFamily="2" charset="-79"/>
                        </a:rPr>
                        <a:t>igh</a:t>
                      </a:r>
                      <a:r>
                        <a:rPr lang="en-GB" sz="1050" b="1" dirty="0">
                          <a:solidFill>
                            <a:schemeClr val="tx1"/>
                          </a:solidFill>
                          <a:latin typeface="Sassoon Infant Std" panose="020B0503020103030203" pitchFamily="34" charset="0"/>
                          <a:cs typeface="Amatic SC" panose="00000500000000000000" pitchFamily="2" charset="-79"/>
                        </a:rPr>
                        <a:t> </a:t>
                      </a:r>
                      <a:r>
                        <a:rPr lang="en-GB" sz="1050" b="1" dirty="0" err="1">
                          <a:solidFill>
                            <a:schemeClr val="tx1"/>
                          </a:solidFill>
                          <a:latin typeface="Sassoon Infant Std" panose="020B0503020103030203" pitchFamily="34" charset="0"/>
                          <a:cs typeface="Amatic SC" panose="00000500000000000000" pitchFamily="2" charset="-79"/>
                        </a:rPr>
                        <a:t>oa</a:t>
                      </a:r>
                      <a:r>
                        <a:rPr lang="en-GB" sz="1050" b="1" dirty="0">
                          <a:solidFill>
                            <a:schemeClr val="tx1"/>
                          </a:solidFill>
                          <a:latin typeface="Sassoon Infant Std" panose="020B0503020103030203" pitchFamily="34" charset="0"/>
                          <a:cs typeface="Amatic SC" panose="00000500000000000000" pitchFamily="2" charset="-79"/>
                        </a:rPr>
                        <a:t> </a:t>
                      </a:r>
                      <a:r>
                        <a:rPr lang="en-GB" sz="1050" dirty="0">
                          <a:solidFill>
                            <a:schemeClr val="tx1"/>
                          </a:solidFill>
                          <a:latin typeface="Sassoon Infant Std" panose="020B0503020103030203" pitchFamily="34" charset="0"/>
                          <a:cs typeface="Amatic SC" panose="00000500000000000000" pitchFamily="2" charset="-79"/>
                        </a:rPr>
                        <a:t>with two-syllable words</a:t>
                      </a:r>
                    </a:p>
                    <a:p>
                      <a:pPr algn="ctr"/>
                      <a:endParaRPr lang="en-GB" sz="1050" dirty="0">
                        <a:solidFill>
                          <a:schemeClr val="tx1"/>
                        </a:solidFill>
                        <a:latin typeface="Sassoon Infant Std" panose="020B0503020103030203" pitchFamily="34" charset="0"/>
                        <a:cs typeface="Amatic SC" panose="00000500000000000000" pitchFamily="2" charset="-79"/>
                      </a:endParaRPr>
                    </a:p>
                    <a:p>
                      <a:pPr algn="ctr"/>
                      <a:r>
                        <a:rPr lang="en-GB" sz="1050" b="1" dirty="0">
                          <a:solidFill>
                            <a:schemeClr val="tx1"/>
                          </a:solidFill>
                          <a:latin typeface="Sassoon Infant Std" panose="020B0503020103030203" pitchFamily="34" charset="0"/>
                          <a:cs typeface="Amatic SC" panose="00000500000000000000" pitchFamily="2" charset="-79"/>
                        </a:rPr>
                        <a:t>oo/oo </a:t>
                      </a:r>
                      <a:r>
                        <a:rPr lang="en-GB" sz="1050" dirty="0">
                          <a:solidFill>
                            <a:schemeClr val="tx1"/>
                          </a:solidFill>
                          <a:latin typeface="Sassoon Infant Std" panose="020B0503020103030203" pitchFamily="34" charset="0"/>
                          <a:cs typeface="Amatic SC" panose="00000500000000000000" pitchFamily="2" charset="-79"/>
                        </a:rPr>
                        <a:t>with two-syllable words</a:t>
                      </a:r>
                    </a:p>
                    <a:p>
                      <a:pPr algn="ctr"/>
                      <a:endParaRPr lang="en-GB" sz="1050" dirty="0">
                        <a:solidFill>
                          <a:schemeClr val="tx1"/>
                        </a:solidFill>
                        <a:latin typeface="Sassoon Infant Std" panose="020B0503020103030203" pitchFamily="34" charset="0"/>
                        <a:cs typeface="Amatic SC" panose="00000500000000000000" pitchFamily="2" charset="-79"/>
                      </a:endParaRPr>
                    </a:p>
                    <a:p>
                      <a:pPr algn="ctr"/>
                      <a:r>
                        <a:rPr lang="en-GB" sz="1050" b="1" dirty="0" err="1">
                          <a:solidFill>
                            <a:schemeClr val="tx1"/>
                          </a:solidFill>
                          <a:latin typeface="Sassoon Infant Std" panose="020B0503020103030203" pitchFamily="34" charset="0"/>
                          <a:cs typeface="Amatic SC" panose="00000500000000000000" pitchFamily="2" charset="-79"/>
                        </a:rPr>
                        <a:t>ar</a:t>
                      </a:r>
                      <a:r>
                        <a:rPr lang="en-GB" sz="1050" b="1" dirty="0">
                          <a:solidFill>
                            <a:schemeClr val="tx1"/>
                          </a:solidFill>
                          <a:latin typeface="Sassoon Infant Std" panose="020B0503020103030203" pitchFamily="34" charset="0"/>
                          <a:cs typeface="Amatic SC" panose="00000500000000000000" pitchFamily="2" charset="-79"/>
                        </a:rPr>
                        <a:t> or </a:t>
                      </a:r>
                      <a:r>
                        <a:rPr lang="en-GB" sz="1050" dirty="0">
                          <a:solidFill>
                            <a:schemeClr val="tx1"/>
                          </a:solidFill>
                          <a:latin typeface="Sassoon Infant Std" panose="020B0503020103030203" pitchFamily="34" charset="0"/>
                          <a:cs typeface="Amatic SC" panose="00000500000000000000" pitchFamily="2" charset="-79"/>
                        </a:rPr>
                        <a:t>with two-syllable words</a:t>
                      </a:r>
                    </a:p>
                    <a:p>
                      <a:pPr algn="ctr"/>
                      <a:r>
                        <a:rPr lang="en-GB" sz="1050" dirty="0">
                          <a:solidFill>
                            <a:schemeClr val="tx1"/>
                          </a:solidFill>
                          <a:latin typeface="Sassoon Infant Std" panose="020B0503020103030203" pitchFamily="34" charset="0"/>
                          <a:cs typeface="Amatic SC" panose="00000500000000000000" pitchFamily="2" charset="-79"/>
                        </a:rPr>
                        <a:t>Consolidate as required</a:t>
                      </a:r>
                      <a:endParaRPr lang="pt-BR" sz="1050" b="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b="1" u="sng" kern="1200" dirty="0">
                          <a:solidFill>
                            <a:schemeClr val="dk1"/>
                          </a:solidFill>
                          <a:effectLst/>
                          <a:latin typeface="+mn-lt"/>
                          <a:ea typeface="+mn-ea"/>
                          <a:cs typeface="+mn-cs"/>
                        </a:rPr>
                        <a:t>Phase 3</a:t>
                      </a:r>
                      <a:endParaRPr lang="en-GB" sz="1050" kern="1200" dirty="0">
                        <a:solidFill>
                          <a:schemeClr val="dk1"/>
                        </a:solidFill>
                        <a:effectLst/>
                        <a:latin typeface="+mn-lt"/>
                        <a:ea typeface="+mn-ea"/>
                        <a:cs typeface="+mn-cs"/>
                      </a:endParaRPr>
                    </a:p>
                    <a:p>
                      <a:pPr algn="ctr"/>
                      <a:r>
                        <a:rPr lang="en-GB" sz="1050" b="1" kern="1200" dirty="0" err="1">
                          <a:solidFill>
                            <a:schemeClr val="dk1"/>
                          </a:solidFill>
                          <a:effectLst/>
                          <a:latin typeface="+mn-lt"/>
                          <a:ea typeface="+mn-ea"/>
                          <a:cs typeface="+mn-cs"/>
                        </a:rPr>
                        <a:t>ur</a:t>
                      </a:r>
                      <a:r>
                        <a:rPr lang="en-GB" sz="1050" b="1" kern="1200" dirty="0">
                          <a:solidFill>
                            <a:schemeClr val="dk1"/>
                          </a:solidFill>
                          <a:effectLst/>
                          <a:latin typeface="+mn-lt"/>
                          <a:ea typeface="+mn-ea"/>
                          <a:cs typeface="+mn-cs"/>
                        </a:rPr>
                        <a:t> ow</a:t>
                      </a:r>
                      <a:endParaRPr lang="en-GB" sz="1050" kern="1200" dirty="0">
                        <a:solidFill>
                          <a:schemeClr val="dk1"/>
                        </a:solidFill>
                        <a:effectLst/>
                        <a:latin typeface="+mn-lt"/>
                        <a:ea typeface="+mn-ea"/>
                        <a:cs typeface="+mn-cs"/>
                      </a:endParaRPr>
                    </a:p>
                    <a:p>
                      <a:pPr algn="ctr"/>
                      <a:r>
                        <a:rPr lang="en-GB" sz="1050" b="1" kern="1200" dirty="0">
                          <a:solidFill>
                            <a:schemeClr val="dk1"/>
                          </a:solidFill>
                          <a:effectLst/>
                          <a:latin typeface="+mn-lt"/>
                          <a:ea typeface="+mn-ea"/>
                          <a:cs typeface="+mn-cs"/>
                        </a:rPr>
                        <a:t>oi  ear</a:t>
                      </a:r>
                      <a:r>
                        <a:rPr lang="en-GB" sz="1050" kern="1200" dirty="0">
                          <a:solidFill>
                            <a:schemeClr val="dk1"/>
                          </a:solidFill>
                          <a:effectLst/>
                          <a:latin typeface="+mn-lt"/>
                          <a:ea typeface="+mn-ea"/>
                          <a:cs typeface="+mn-cs"/>
                        </a:rPr>
                        <a:t> (Including pseudo words)</a:t>
                      </a:r>
                    </a:p>
                    <a:p>
                      <a:pPr algn="ctr"/>
                      <a:r>
                        <a:rPr lang="en-GB" sz="1050" b="1" kern="1200" dirty="0">
                          <a:solidFill>
                            <a:schemeClr val="dk1"/>
                          </a:solidFill>
                          <a:effectLst/>
                          <a:latin typeface="+mn-lt"/>
                          <a:ea typeface="+mn-ea"/>
                          <a:cs typeface="+mn-cs"/>
                        </a:rPr>
                        <a:t>air  ure  </a:t>
                      </a:r>
                      <a:r>
                        <a:rPr lang="en-GB" sz="1050" b="1" kern="1200" dirty="0" err="1">
                          <a:solidFill>
                            <a:schemeClr val="dk1"/>
                          </a:solidFill>
                          <a:effectLst/>
                          <a:latin typeface="+mn-lt"/>
                          <a:ea typeface="+mn-ea"/>
                          <a:cs typeface="+mn-cs"/>
                        </a:rPr>
                        <a:t>er</a:t>
                      </a:r>
                      <a:r>
                        <a:rPr lang="en-GB" sz="1050" kern="1200" dirty="0">
                          <a:solidFill>
                            <a:schemeClr val="dk1"/>
                          </a:solidFill>
                          <a:effectLst/>
                          <a:latin typeface="+mn-lt"/>
                          <a:ea typeface="+mn-ea"/>
                          <a:cs typeface="+mn-cs"/>
                        </a:rPr>
                        <a:t> (Including pseudo words)</a:t>
                      </a:r>
                    </a:p>
                    <a:p>
                      <a:pPr algn="ctr"/>
                      <a:r>
                        <a:rPr lang="en-GB" sz="1050" kern="1200" dirty="0">
                          <a:solidFill>
                            <a:schemeClr val="dk1"/>
                          </a:solidFill>
                          <a:effectLst/>
                          <a:latin typeface="+mn-lt"/>
                          <a:ea typeface="+mn-ea"/>
                          <a:cs typeface="+mn-cs"/>
                        </a:rPr>
                        <a:t>Consolidate Phase 3</a:t>
                      </a:r>
                    </a:p>
                    <a:p>
                      <a:pPr algn="ctr"/>
                      <a:r>
                        <a:rPr lang="en-GB" sz="1050" b="1" u="sng" kern="1200" dirty="0">
                          <a:solidFill>
                            <a:schemeClr val="dk1"/>
                          </a:solidFill>
                          <a:effectLst/>
                          <a:latin typeface="+mn-lt"/>
                          <a:ea typeface="+mn-ea"/>
                          <a:cs typeface="+mn-cs"/>
                        </a:rPr>
                        <a:t>Phase 4</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CVCC &amp; CCV</a:t>
                      </a:r>
                      <a:endParaRPr lang="pt-BR" sz="1050" b="0" dirty="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1050" kern="1200" dirty="0">
                          <a:solidFill>
                            <a:schemeClr val="dk1"/>
                          </a:solidFill>
                          <a:effectLst/>
                          <a:latin typeface="Sassoon Infant Std" panose="020B0503020103030203" pitchFamily="34" charset="0"/>
                          <a:ea typeface="+mn-ea"/>
                          <a:cs typeface="+mn-cs"/>
                        </a:rPr>
                        <a:t>CCVC &amp; CCVCC</a:t>
                      </a:r>
                    </a:p>
                    <a:p>
                      <a:r>
                        <a:rPr lang="en-GB" sz="1050" kern="1200" dirty="0">
                          <a:solidFill>
                            <a:schemeClr val="dk1"/>
                          </a:solidFill>
                          <a:effectLst/>
                          <a:latin typeface="Sassoon Infant Std" panose="020B0503020103030203" pitchFamily="34" charset="0"/>
                          <a:ea typeface="+mn-ea"/>
                          <a:cs typeface="+mn-cs"/>
                        </a:rPr>
                        <a:t>CCCVC &amp; CCCVCC</a:t>
                      </a:r>
                    </a:p>
                    <a:p>
                      <a:r>
                        <a:rPr lang="en-GB" sz="1050" kern="1200" dirty="0">
                          <a:solidFill>
                            <a:schemeClr val="dk1"/>
                          </a:solidFill>
                          <a:effectLst/>
                          <a:latin typeface="Sassoon Infant Std" panose="020B0503020103030203" pitchFamily="34" charset="0"/>
                          <a:ea typeface="+mn-ea"/>
                          <a:cs typeface="+mn-cs"/>
                        </a:rPr>
                        <a:t>Polysyllabic words containing Phase 2 and 3 graphemes with</a:t>
                      </a:r>
                    </a:p>
                    <a:p>
                      <a:r>
                        <a:rPr lang="en-GB" sz="1050" kern="1200" dirty="0">
                          <a:solidFill>
                            <a:schemeClr val="dk1"/>
                          </a:solidFill>
                          <a:effectLst/>
                          <a:latin typeface="Sassoon Infant Std" panose="020B0503020103030203" pitchFamily="34" charset="0"/>
                          <a:ea typeface="+mn-ea"/>
                          <a:cs typeface="+mn-cs"/>
                        </a:rPr>
                        <a:t>adjacent consonants.</a:t>
                      </a:r>
                      <a:endParaRPr lang="en-GB" sz="1050" dirty="0">
                        <a:latin typeface="Sassoon Infant Std" panose="020B0503020103030203" pitchFamily="34"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612746088"/>
                  </a:ext>
                </a:extLst>
              </a:tr>
              <a:tr h="396882">
                <a:tc vMerge="1">
                  <a:txBody>
                    <a:bodyPr/>
                    <a:lstStyle/>
                    <a:p>
                      <a:endParaRPr lang="en-GB"/>
                    </a:p>
                  </a:txBody>
                  <a:tcPr/>
                </a:tc>
                <a:tc>
                  <a:txBody>
                    <a:bodyPr/>
                    <a:lstStyle/>
                    <a:p>
                      <a:pPr algn="ctr"/>
                      <a:r>
                        <a:rPr lang="en-GB" sz="1050" b="1" baseline="0">
                          <a:solidFill>
                            <a:schemeClr val="tx1"/>
                          </a:solidFill>
                          <a:latin typeface="Sassoon Infant Std" panose="020B0503020103030203" pitchFamily="34" charset="0"/>
                          <a:cs typeface="Amatic SC" panose="00000500000000000000" pitchFamily="2" charset="-79"/>
                        </a:rPr>
                        <a:t>HFW &amp; Tricky Words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b="1">
                          <a:solidFill>
                            <a:schemeClr val="tx1"/>
                          </a:solidFill>
                          <a:latin typeface="Sassoon Infant Std" panose="020B0503020103030203" pitchFamily="34" charset="0"/>
                          <a:cs typeface="Amatic SC" panose="00000500000000000000" pitchFamily="2" charset="-79"/>
                        </a:rPr>
                        <a:t>Tricky Words</a:t>
                      </a:r>
                      <a:endParaRPr lang="en-GB" sz="1050" b="1"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b="1">
                          <a:solidFill>
                            <a:schemeClr val="tx1"/>
                          </a:solidFill>
                          <a:latin typeface="Sassoon Infant Std" panose="020B0503020103030203" pitchFamily="34" charset="0"/>
                          <a:cs typeface="Amatic SC" panose="00000500000000000000" pitchFamily="2" charset="-79"/>
                        </a:rPr>
                        <a:t>Tricky Words</a:t>
                      </a:r>
                      <a:endParaRPr lang="en-GB" sz="1050" b="1"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a:solidFill>
                            <a:schemeClr val="tx1"/>
                          </a:solidFill>
                          <a:latin typeface="Sassoon Infant Std" panose="020B0503020103030203" pitchFamily="34" charset="0"/>
                          <a:cs typeface="Amatic SC" panose="00000500000000000000" pitchFamily="2" charset="-79"/>
                        </a:rPr>
                        <a:t>Tricky Words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a:solidFill>
                            <a:schemeClr val="tx1"/>
                          </a:solidFill>
                          <a:latin typeface="Sassoon Infant Std" panose="020B0503020103030203" pitchFamily="34" charset="0"/>
                          <a:cs typeface="Amatic SC" panose="00000500000000000000" pitchFamily="2" charset="-79"/>
                        </a:rPr>
                        <a:t>Tricky Words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a:solidFill>
                            <a:schemeClr val="tx1"/>
                          </a:solidFill>
                          <a:latin typeface="Sassoon Infant Std" panose="020B0503020103030203" pitchFamily="34" charset="0"/>
                          <a:cs typeface="Amatic SC" panose="00000500000000000000" pitchFamily="2" charset="-79"/>
                        </a:rPr>
                        <a:t>Tricky Words</a:t>
                      </a:r>
                    </a:p>
                    <a:p>
                      <a:endParaRPr lang="en-GB" sz="1050"/>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471059"/>
                  </a:ext>
                </a:extLst>
              </a:tr>
              <a:tr h="1407108">
                <a:tc vMerge="1">
                  <a:txBody>
                    <a:bodyPr/>
                    <a:lstStyle/>
                    <a:p>
                      <a:endParaRPr lang="en-GB"/>
                    </a:p>
                  </a:txBody>
                  <a:tcPr/>
                </a:tc>
                <a:tc>
                  <a:txBody>
                    <a:bodyPr/>
                    <a:lstStyle/>
                    <a:p>
                      <a:pPr algn="ctr">
                        <a:lnSpc>
                          <a:spcPct val="107000"/>
                        </a:lnSpc>
                        <a:spcAft>
                          <a:spcPts val="800"/>
                        </a:spcAft>
                      </a:pPr>
                      <a:r>
                        <a:rPr lang="en-GB" sz="1050">
                          <a:effectLst/>
                          <a:latin typeface="Sassoon Primary Std" panose="020B0503020103030203" pitchFamily="34" charset="0"/>
                          <a:ea typeface="Calibri" panose="020F0502020204030204" pitchFamily="34" charset="0"/>
                          <a:cs typeface="Calibri" panose="020F0502020204030204" pitchFamily="34" charset="0"/>
                        </a:rPr>
                        <a:t>High Frequency Words </a:t>
                      </a:r>
                      <a:r>
                        <a:rPr lang="en-GB" sz="1050" b="1">
                          <a:solidFill>
                            <a:srgbClr val="0070C0"/>
                          </a:solidFill>
                          <a:effectLst/>
                          <a:latin typeface="Sassoon Infant Std" panose="020B0503020103030203" pitchFamily="34" charset="0"/>
                          <a:ea typeface="Calibri" panose="020F0502020204030204" pitchFamily="34" charset="0"/>
                          <a:cs typeface="Calibri" panose="020F0502020204030204" pitchFamily="34" charset="0"/>
                        </a:rPr>
                        <a:t>as is us his has</a:t>
                      </a:r>
                    </a:p>
                    <a:p>
                      <a:pPr algn="ctr">
                        <a:lnSpc>
                          <a:spcPct val="107000"/>
                        </a:lnSpc>
                        <a:spcAft>
                          <a:spcPts val="800"/>
                        </a:spcAft>
                      </a:pPr>
                      <a:r>
                        <a:rPr lang="en-GB" sz="1050">
                          <a:effectLst/>
                          <a:latin typeface="Sassoon Infant Std" panose="020B0503020103030203" pitchFamily="34" charset="0"/>
                          <a:ea typeface="Calibri" panose="020F0502020204030204" pitchFamily="34" charset="0"/>
                          <a:cs typeface="Calibri" panose="020F0502020204030204" pitchFamily="34" charset="0"/>
                        </a:rPr>
                        <a:t> </a:t>
                      </a:r>
                      <a:r>
                        <a:rPr lang="en-GB" sz="1050">
                          <a:effectLst/>
                          <a:latin typeface="Sassoon Primary Std" panose="020B0503020103030203" pitchFamily="34" charset="0"/>
                          <a:ea typeface="Calibri" panose="020F0502020204030204" pitchFamily="34" charset="0"/>
                          <a:cs typeface="Calibri" panose="020F0502020204030204" pitchFamily="34" charset="0"/>
                        </a:rPr>
                        <a:t>linked to s pronounced /z/</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50">
                          <a:effectLst/>
                          <a:latin typeface="Sassoon Primary Std" panose="020B0503020103030203" pitchFamily="34" charset="0"/>
                          <a:ea typeface="Calibri" panose="020F0502020204030204" pitchFamily="34" charset="0"/>
                          <a:cs typeface="Calibri" panose="020F0502020204030204" pitchFamily="34" charset="0"/>
                        </a:rPr>
                        <a:t> </a:t>
                      </a:r>
                      <a:r>
                        <a:rPr lang="en-GB" sz="1050">
                          <a:solidFill>
                            <a:srgbClr val="FF0000"/>
                          </a:solidFill>
                          <a:effectLst/>
                          <a:latin typeface="Sassoon Primary Std" panose="020B0503020103030203" pitchFamily="34" charset="0"/>
                          <a:ea typeface="Calibri" panose="020F0502020204030204" pitchFamily="34" charset="0"/>
                          <a:cs typeface="Calibri" panose="020F0502020204030204" pitchFamily="34" charset="0"/>
                        </a:rPr>
                        <a:t>the</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b="1">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I  to</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50" b="1">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go  no</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r>
                        <a:rPr lang="en-GB" sz="1050" b="1">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into</a:t>
                      </a:r>
                      <a:r>
                        <a:rPr lang="en-GB" sz="1050">
                          <a:latin typeface="Sassoon Infant Std" panose="020B0503020103030203" pitchFamily="34" charset="0"/>
                        </a:rPr>
                        <a:t>   </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a:solidFill>
                            <a:srgbClr val="FF0000"/>
                          </a:solidFill>
                          <a:latin typeface="Sassoon Infant Std" panose="020B0503020103030203" pitchFamily="34" charset="0"/>
                        </a:rPr>
                        <a:t>he    she</a:t>
                      </a:r>
                    </a:p>
                    <a:p>
                      <a:pPr algn="ctr"/>
                      <a:r>
                        <a:rPr lang="en-GB" sz="1050">
                          <a:solidFill>
                            <a:srgbClr val="FF0000"/>
                          </a:solidFill>
                          <a:latin typeface="Sassoon Infant Std" panose="020B0503020103030203" pitchFamily="34" charset="0"/>
                        </a:rPr>
                        <a:t>we    be   me</a:t>
                      </a:r>
                    </a:p>
                    <a:p>
                      <a:pPr algn="ctr"/>
                      <a:r>
                        <a:rPr lang="en-GB" sz="1050">
                          <a:solidFill>
                            <a:srgbClr val="FF0000"/>
                          </a:solidFill>
                          <a:latin typeface="Sassoon Infant Std" panose="020B0503020103030203" pitchFamily="34" charset="0"/>
                        </a:rPr>
                        <a:t>was    my</a:t>
                      </a:r>
                    </a:p>
                    <a:p>
                      <a:pPr algn="ctr"/>
                      <a:r>
                        <a:rPr lang="en-GB" sz="1050">
                          <a:solidFill>
                            <a:srgbClr val="FF0000"/>
                          </a:solidFill>
                          <a:latin typeface="Sassoon Infant Std" panose="020B0503020103030203" pitchFamily="34" charset="0"/>
                        </a:rPr>
                        <a:t>you    they</a:t>
                      </a:r>
                      <a:endParaRPr lang="en-GB" sz="1050" b="0" baseline="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her all are </a:t>
                      </a:r>
                      <a:r>
                        <a:rPr lang="en-GB" sz="1050">
                          <a:effectLst/>
                          <a:latin typeface="Sassoon Primary Std" panose="020B0503020103030203" pitchFamily="34" charset="0"/>
                          <a:ea typeface="Calibri" panose="020F0502020204030204" pitchFamily="34" charset="0"/>
                          <a:cs typeface="Times New Roman" panose="02020603050405020304" pitchFamily="18" charset="0"/>
                        </a:rPr>
                        <a:t>(Phase 3)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like </a:t>
                      </a:r>
                      <a:r>
                        <a:rPr lang="en-GB" sz="105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said  when </a:t>
                      </a:r>
                      <a:r>
                        <a:rPr lang="en-GB" sz="105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have  one </a:t>
                      </a:r>
                      <a:r>
                        <a:rPr lang="en-GB" sz="105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solidFill>
                          <a:srgbClr val="FF0000"/>
                        </a:solidFill>
                        <a:latin typeface="Sassoon Infant Std" panose="020B0503020103030203" pitchFamily="34"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come  do</a:t>
                      </a:r>
                      <a:r>
                        <a:rPr lang="en-GB" sz="90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so  were</a:t>
                      </a:r>
                      <a:r>
                        <a:rPr lang="en-GB" sz="90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some  there</a:t>
                      </a:r>
                      <a:r>
                        <a:rPr lang="en-GB" sz="90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a:effectLst/>
                          <a:latin typeface="Sassoon Primary Std" panose="020B0503020103030203" pitchFamily="34" charset="0"/>
                          <a:ea typeface="Calibri" panose="020F0502020204030204" pitchFamily="34" charset="0"/>
                          <a:cs typeface="Times New Roman" panose="02020603050405020304" pitchFamily="18" charset="0"/>
                        </a:rPr>
                        <a:t>(Phase 4)</a:t>
                      </a:r>
                    </a:p>
                    <a:p>
                      <a:pPr algn="l">
                        <a:lnSpc>
                          <a:spcPct val="107000"/>
                        </a:lnSpc>
                        <a:spcAft>
                          <a:spcPts val="800"/>
                        </a:spcAft>
                      </a:pP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out  little  what</a:t>
                      </a:r>
                      <a:r>
                        <a:rPr lang="en-GB" sz="90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a:effectLst/>
                          <a:latin typeface="Sassoon Primary Std" panose="020B0503020103030203" pitchFamily="34" charset="0"/>
                          <a:ea typeface="Calibri" panose="020F0502020204030204" pitchFamily="34" charset="0"/>
                          <a:cs typeface="Times New Roman" panose="02020603050405020304" pitchFamily="18" charset="0"/>
                        </a:rPr>
                        <a:t>(Phase 4) Consolidate </a:t>
                      </a:r>
                      <a:r>
                        <a:rPr lang="en-GB" sz="105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said so have like</a:t>
                      </a:r>
                      <a:r>
                        <a:rPr lang="en-GB" sz="90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a:effectLst/>
                          <a:latin typeface="Sassoon Primary Std" panose="020B0503020103030203" pitchFamily="34" charset="0"/>
                          <a:ea typeface="Calibri" panose="020F0502020204030204" pitchFamily="34" charset="0"/>
                          <a:cs typeface="Times New Roman" panose="02020603050405020304" pitchFamily="18" charset="0"/>
                        </a:rPr>
                        <a:t>(Phase 4)</a:t>
                      </a:r>
                      <a:endParaRPr lang="en-GB" sz="1050">
                        <a:solidFill>
                          <a:srgbClr val="FF0000"/>
                        </a:solidFill>
                        <a:latin typeface="Sassoon Infant Std" panose="020B0503020103030203" pitchFamily="34"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800"/>
                        </a:spcAft>
                      </a:pPr>
                      <a:r>
                        <a:rPr lang="en-GB" sz="1050" dirty="0">
                          <a:effectLst/>
                          <a:latin typeface="Sassoon Primary Std" panose="020B0503020103030203" pitchFamily="34" charset="0"/>
                          <a:ea typeface="Calibri" panose="020F0502020204030204" pitchFamily="34" charset="0"/>
                          <a:cs typeface="Times New Roman" panose="02020603050405020304" pitchFamily="18" charset="0"/>
                        </a:rPr>
                        <a:t>Consolidate </a:t>
                      </a:r>
                      <a:r>
                        <a:rPr lang="en-GB" sz="1050" dirty="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said  so  have like   some  come  were there  little   do   one   when  out   what</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050" dirty="0">
                          <a:effectLst/>
                          <a:latin typeface="Sassoon Primary Std" panose="020B0503020103030203" pitchFamily="34" charset="0"/>
                          <a:ea typeface="Calibri" panose="020F0502020204030204" pitchFamily="34" charset="0"/>
                          <a:cs typeface="Times New Roman" panose="02020603050405020304" pitchFamily="18" charset="0"/>
                        </a:rPr>
                        <a:t>Teach </a:t>
                      </a:r>
                      <a:r>
                        <a:rPr lang="en-GB" sz="1050" dirty="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it’s</a:t>
                      </a:r>
                      <a:endParaRPr lang="en-GB" sz="1050" dirty="0"/>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80714661"/>
                  </a:ext>
                </a:extLst>
              </a:tr>
            </a:tbl>
          </a:graphicData>
        </a:graphic>
      </p:graphicFrame>
      <p:pic>
        <p:nvPicPr>
          <p:cNvPr id="6" name="Picture 5">
            <a:extLst>
              <a:ext uri="{FF2B5EF4-FFF2-40B4-BE49-F238E27FC236}">
                <a16:creationId xmlns:a16="http://schemas.microsoft.com/office/drawing/2014/main" id="{CCCE3748-B71B-6C6C-3C60-C87E2925DB59}"/>
              </a:ext>
            </a:extLst>
          </p:cNvPr>
          <p:cNvPicPr>
            <a:picLocks noChangeAspect="1"/>
          </p:cNvPicPr>
          <p:nvPr/>
        </p:nvPicPr>
        <p:blipFill>
          <a:blip r:embed="rId3"/>
          <a:stretch>
            <a:fillRect/>
          </a:stretch>
        </p:blipFill>
        <p:spPr>
          <a:xfrm>
            <a:off x="-10328" y="0"/>
            <a:ext cx="852046" cy="1200150"/>
          </a:xfrm>
          <a:prstGeom prst="rect">
            <a:avLst/>
          </a:prstGeom>
        </p:spPr>
      </p:pic>
    </p:spTree>
    <p:extLst>
      <p:ext uri="{BB962C8B-B14F-4D97-AF65-F5344CB8AC3E}">
        <p14:creationId xmlns:p14="http://schemas.microsoft.com/office/powerpoint/2010/main" val="3589474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40182598"/>
              </p:ext>
            </p:extLst>
          </p:nvPr>
        </p:nvGraphicFramePr>
        <p:xfrm>
          <a:off x="0" y="1034612"/>
          <a:ext cx="9906000" cy="5105674"/>
        </p:xfrm>
        <a:graphic>
          <a:graphicData uri="http://schemas.openxmlformats.org/drawingml/2006/table">
            <a:tbl>
              <a:tblPr firstRow="1" bandRow="1">
                <a:tableStyleId>{5C22544A-7EE6-4342-B048-85BDC9FD1C3A}</a:tableStyleId>
              </a:tblPr>
              <a:tblGrid>
                <a:gridCol w="1415143">
                  <a:extLst>
                    <a:ext uri="{9D8B030D-6E8A-4147-A177-3AD203B41FA5}">
                      <a16:colId xmlns:a16="http://schemas.microsoft.com/office/drawing/2014/main" val="385991600"/>
                    </a:ext>
                  </a:extLst>
                </a:gridCol>
                <a:gridCol w="1415143">
                  <a:extLst>
                    <a:ext uri="{9D8B030D-6E8A-4147-A177-3AD203B41FA5}">
                      <a16:colId xmlns:a16="http://schemas.microsoft.com/office/drawing/2014/main" val="2865123548"/>
                    </a:ext>
                  </a:extLst>
                </a:gridCol>
                <a:gridCol w="1415143">
                  <a:extLst>
                    <a:ext uri="{9D8B030D-6E8A-4147-A177-3AD203B41FA5}">
                      <a16:colId xmlns:a16="http://schemas.microsoft.com/office/drawing/2014/main" val="872926247"/>
                    </a:ext>
                  </a:extLst>
                </a:gridCol>
                <a:gridCol w="1415143">
                  <a:extLst>
                    <a:ext uri="{9D8B030D-6E8A-4147-A177-3AD203B41FA5}">
                      <a16:colId xmlns:a16="http://schemas.microsoft.com/office/drawing/2014/main" val="1315738151"/>
                    </a:ext>
                  </a:extLst>
                </a:gridCol>
                <a:gridCol w="1415143">
                  <a:extLst>
                    <a:ext uri="{9D8B030D-6E8A-4147-A177-3AD203B41FA5}">
                      <a16:colId xmlns:a16="http://schemas.microsoft.com/office/drawing/2014/main" val="2709165749"/>
                    </a:ext>
                  </a:extLst>
                </a:gridCol>
                <a:gridCol w="1415143">
                  <a:extLst>
                    <a:ext uri="{9D8B030D-6E8A-4147-A177-3AD203B41FA5}">
                      <a16:colId xmlns:a16="http://schemas.microsoft.com/office/drawing/2014/main" val="2335150482"/>
                    </a:ext>
                  </a:extLst>
                </a:gridCol>
                <a:gridCol w="123856">
                  <a:extLst>
                    <a:ext uri="{9D8B030D-6E8A-4147-A177-3AD203B41FA5}">
                      <a16:colId xmlns:a16="http://schemas.microsoft.com/office/drawing/2014/main" val="4046203905"/>
                    </a:ext>
                  </a:extLst>
                </a:gridCol>
                <a:gridCol w="1291286">
                  <a:extLst>
                    <a:ext uri="{9D8B030D-6E8A-4147-A177-3AD203B41FA5}">
                      <a16:colId xmlns:a16="http://schemas.microsoft.com/office/drawing/2014/main" val="124247196"/>
                    </a:ext>
                  </a:extLst>
                </a:gridCol>
              </a:tblGrid>
              <a:tr h="385001">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74975">
                <a:tc>
                  <a:txBody>
                    <a:bodyPr/>
                    <a:lstStyle/>
                    <a:p>
                      <a:pPr algn="ctr"/>
                      <a:r>
                        <a:rPr lang="en-US" sz="1400" b="1">
                          <a:solidFill>
                            <a:srgbClr val="7030A0"/>
                          </a:solidFill>
                          <a:latin typeface="Sassoon Infant Std" panose="020B0503020103030203" pitchFamily="34" charset="0"/>
                          <a:cs typeface="Amatic SC" panose="00000500000000000000" pitchFamily="2" charset="-79"/>
                        </a:rPr>
                        <a:t>General Themes </a:t>
                      </a:r>
                      <a:endParaRPr lang="en-GB"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Terrific</a:t>
                      </a:r>
                      <a:r>
                        <a:rPr lang="en-US" sz="1400" b="1" baseline="0">
                          <a:solidFill>
                            <a:srgbClr val="7030A0"/>
                          </a:solidFill>
                          <a:latin typeface="Sassoon Infant Std" panose="020B0503020103030203" pitchFamily="34" charset="0"/>
                          <a:cs typeface="Amatic SC" panose="00000500000000000000" pitchFamily="2" charset="-79"/>
                        </a:rPr>
                        <a:t> tales</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Come Outside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Ticket to ride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Fun at the seaside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rowSpan="2">
                  <a:txBody>
                    <a:bodyPr/>
                    <a:lstStyle/>
                    <a:p>
                      <a:pPr algn="ctr"/>
                      <a:r>
                        <a:rPr lang="en-US" sz="1400" b="0">
                          <a:latin typeface="Sassoon Infant Std" panose="020B0503020103030203" pitchFamily="34" charset="0"/>
                          <a:cs typeface="Amatic SC" panose="00000500000000000000" pitchFamily="2" charset="-79"/>
                        </a:rPr>
                        <a:t>Maths</a:t>
                      </a:r>
                    </a:p>
                    <a:p>
                      <a:pPr algn="ctr"/>
                      <a:endParaRPr lang="en-US" sz="1300" b="1" i="1" kern="1200">
                        <a:solidFill>
                          <a:schemeClr val="bg1">
                            <a:lumMod val="50000"/>
                          </a:schemeClr>
                        </a:solidFill>
                        <a:effectLst/>
                        <a:latin typeface="+mn-lt"/>
                        <a:ea typeface="+mn-ea"/>
                        <a:cs typeface="+mn-cs"/>
                      </a:endParaRPr>
                    </a:p>
                    <a:p>
                      <a:pPr algn="ctr"/>
                      <a:r>
                        <a:rPr lang="en-US" sz="1300" b="1" i="1" kern="1200">
                          <a:solidFill>
                            <a:schemeClr val="bg1">
                              <a:lumMod val="50000"/>
                            </a:schemeClr>
                          </a:solidFill>
                          <a:effectLst/>
                          <a:latin typeface="+mn-lt"/>
                          <a:ea typeface="+mn-ea"/>
                          <a:cs typeface="+mn-cs"/>
                        </a:rPr>
                        <a:t> </a:t>
                      </a:r>
                    </a:p>
                    <a:p>
                      <a:pPr algn="ctr"/>
                      <a:endParaRPr lang="en-US" sz="1300" b="1" i="1" kern="1200">
                        <a:solidFill>
                          <a:schemeClr val="bg1">
                            <a:lumMod val="50000"/>
                          </a:schemeClr>
                        </a:solidFill>
                        <a:effectLst/>
                        <a:latin typeface="+mn-lt"/>
                        <a:ea typeface="+mn-ea"/>
                        <a:cs typeface="+mn-cs"/>
                      </a:endParaRPr>
                    </a:p>
                    <a:p>
                      <a:pPr algn="ctr"/>
                      <a:r>
                        <a:rPr lang="en-US" sz="1300" b="1" i="1" kern="1200">
                          <a:solidFill>
                            <a:schemeClr val="bg1">
                              <a:lumMod val="50000"/>
                            </a:schemeClr>
                          </a:solidFill>
                          <a:effectLst/>
                          <a:latin typeface="+mn-lt"/>
                          <a:ea typeface="+mn-ea"/>
                          <a:cs typeface="+mn-cs"/>
                        </a:rPr>
                        <a:t>White Rose</a:t>
                      </a:r>
                      <a:r>
                        <a:rPr lang="en-US" sz="1300" b="1" i="1" kern="1200" baseline="0">
                          <a:solidFill>
                            <a:schemeClr val="bg1">
                              <a:lumMod val="50000"/>
                            </a:schemeClr>
                          </a:solidFill>
                          <a:effectLst/>
                          <a:latin typeface="+mn-lt"/>
                          <a:ea typeface="+mn-ea"/>
                          <a:cs typeface="+mn-cs"/>
                        </a:rPr>
                        <a:t> maths scheme.</a:t>
                      </a:r>
                      <a:endParaRPr lang="en-US" sz="1300" b="1" i="1" kern="1200">
                        <a:solidFill>
                          <a:schemeClr val="bg1">
                            <a:lumMod val="50000"/>
                          </a:schemeClr>
                        </a:solidFill>
                        <a:effectLst/>
                        <a:latin typeface="+mn-lt"/>
                        <a:ea typeface="+mn-ea"/>
                        <a:cs typeface="+mn-cs"/>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endParaRPr lang="en-US" sz="120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3788522">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b="1" baseline="0">
                          <a:solidFill>
                            <a:schemeClr val="tx1"/>
                          </a:solidFill>
                          <a:latin typeface="Sassoon Infant Std" panose="020B0503020103030203" pitchFamily="34" charset="0"/>
                          <a:cs typeface="Amatic SC" panose="00000500000000000000" pitchFamily="2" charset="-79"/>
                        </a:rPr>
                        <a:t>Number</a:t>
                      </a:r>
                    </a:p>
                    <a:p>
                      <a:pPr algn="ctr"/>
                      <a:r>
                        <a:rPr lang="en-GB" sz="1200" b="0" baseline="0">
                          <a:solidFill>
                            <a:schemeClr val="tx1"/>
                          </a:solidFill>
                          <a:latin typeface="Sassoon Infant Std" panose="020B0503020103030203" pitchFamily="34" charset="0"/>
                          <a:cs typeface="Amatic SC" panose="00000500000000000000" pitchFamily="2" charset="-79"/>
                        </a:rPr>
                        <a:t>Match and sort </a:t>
                      </a:r>
                    </a:p>
                    <a:p>
                      <a:pPr algn="ctr"/>
                      <a:r>
                        <a:rPr lang="en-GB" sz="1200" b="0" baseline="0">
                          <a:solidFill>
                            <a:schemeClr val="tx1"/>
                          </a:solidFill>
                          <a:latin typeface="Sassoon Infant Std" panose="020B0503020103030203" pitchFamily="34" charset="0"/>
                          <a:cs typeface="Amatic SC" panose="00000500000000000000" pitchFamily="2" charset="-79"/>
                        </a:rPr>
                        <a:t>Compare amounts </a:t>
                      </a:r>
                    </a:p>
                    <a:p>
                      <a:pPr algn="ctr"/>
                      <a:endParaRPr lang="en-GB" sz="1200" b="0" baseline="0">
                        <a:solidFill>
                          <a:schemeClr val="tx1"/>
                        </a:solidFill>
                        <a:latin typeface="Sassoon Infant Std" panose="020B0503020103030203" pitchFamily="34" charset="0"/>
                        <a:cs typeface="Amatic SC" panose="00000500000000000000" pitchFamily="2" charset="-79"/>
                      </a:endParaRPr>
                    </a:p>
                    <a:p>
                      <a:pPr algn="ctr"/>
                      <a:r>
                        <a:rPr lang="en-GB" sz="1200" b="1" baseline="0">
                          <a:solidFill>
                            <a:schemeClr val="tx1"/>
                          </a:solidFill>
                          <a:latin typeface="Sassoon Infant Std" panose="020B0503020103030203" pitchFamily="34" charset="0"/>
                          <a:cs typeface="Amatic SC" panose="00000500000000000000" pitchFamily="2" charset="-79"/>
                        </a:rPr>
                        <a:t>Measure, space and spatial thinking</a:t>
                      </a:r>
                    </a:p>
                    <a:p>
                      <a:pPr algn="ctr"/>
                      <a:r>
                        <a:rPr lang="en-GB" sz="1200" b="0" baseline="0">
                          <a:solidFill>
                            <a:schemeClr val="tx1"/>
                          </a:solidFill>
                          <a:latin typeface="Sassoon Infant Std" panose="020B0503020103030203" pitchFamily="34" charset="0"/>
                          <a:cs typeface="Amatic SC" panose="00000500000000000000" pitchFamily="2" charset="-79"/>
                        </a:rPr>
                        <a:t>Compare size, mass and capacity </a:t>
                      </a:r>
                    </a:p>
                    <a:p>
                      <a:pPr algn="ctr"/>
                      <a:r>
                        <a:rPr lang="en-GB" sz="1200" b="0" baseline="0">
                          <a:solidFill>
                            <a:schemeClr val="tx1"/>
                          </a:solidFill>
                          <a:latin typeface="Sassoon Infant Std" panose="020B0503020103030203" pitchFamily="34" charset="0"/>
                          <a:cs typeface="Amatic SC" panose="00000500000000000000" pitchFamily="2" charset="-79"/>
                        </a:rPr>
                        <a:t>Exploring pattern</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200" b="1" baseline="0">
                          <a:solidFill>
                            <a:schemeClr val="tx1"/>
                          </a:solidFill>
                          <a:latin typeface="Sassoon Infant Std" panose="020B0503020103030203" pitchFamily="34" charset="0"/>
                          <a:cs typeface="Amatic SC" panose="00000500000000000000" pitchFamily="2" charset="-79"/>
                        </a:rPr>
                        <a:t>Number</a:t>
                      </a:r>
                    </a:p>
                    <a:p>
                      <a:pPr algn="ctr"/>
                      <a:r>
                        <a:rPr lang="en-GB" sz="1200" b="0" baseline="0">
                          <a:solidFill>
                            <a:schemeClr val="tx1"/>
                          </a:solidFill>
                          <a:latin typeface="Sassoon Infant Std" panose="020B0503020103030203" pitchFamily="34" charset="0"/>
                          <a:cs typeface="Amatic SC" panose="00000500000000000000" pitchFamily="2" charset="-79"/>
                        </a:rPr>
                        <a:t>Representation, comparison and composition of numbers 1-3</a:t>
                      </a:r>
                    </a:p>
                    <a:p>
                      <a:pPr algn="ctr"/>
                      <a:r>
                        <a:rPr lang="en-GB" sz="1200" b="0" baseline="0">
                          <a:solidFill>
                            <a:schemeClr val="tx1"/>
                          </a:solidFill>
                          <a:latin typeface="Sassoon Infant Std" panose="020B0503020103030203" pitchFamily="34" charset="0"/>
                          <a:cs typeface="Amatic SC" panose="00000500000000000000" pitchFamily="2" charset="-79"/>
                        </a:rPr>
                        <a:t> Representing numbers to 5 </a:t>
                      </a:r>
                    </a:p>
                    <a:p>
                      <a:pPr algn="ctr"/>
                      <a:r>
                        <a:rPr lang="en-GB" sz="1200" b="0" baseline="0">
                          <a:solidFill>
                            <a:schemeClr val="tx1"/>
                          </a:solidFill>
                          <a:latin typeface="Sassoon Infant Std" panose="020B0503020103030203" pitchFamily="34" charset="0"/>
                          <a:cs typeface="Amatic SC" panose="00000500000000000000" pitchFamily="2" charset="-79"/>
                        </a:rPr>
                        <a:t>One more and less.</a:t>
                      </a:r>
                    </a:p>
                    <a:p>
                      <a:pPr algn="ctr"/>
                      <a:r>
                        <a:rPr lang="en-GB" sz="1200" b="1" baseline="0">
                          <a:solidFill>
                            <a:schemeClr val="tx1"/>
                          </a:solidFill>
                          <a:latin typeface="Sassoon Infant Std" panose="020B0503020103030203" pitchFamily="34" charset="0"/>
                          <a:cs typeface="Amatic SC" panose="00000500000000000000" pitchFamily="2" charset="-79"/>
                        </a:rPr>
                        <a:t>Measure, space and spatial thinking</a:t>
                      </a:r>
                    </a:p>
                    <a:p>
                      <a:pPr algn="ctr"/>
                      <a:r>
                        <a:rPr lang="en-GB" sz="1200" b="0" baseline="0">
                          <a:solidFill>
                            <a:schemeClr val="tx1"/>
                          </a:solidFill>
                          <a:latin typeface="Sassoon Infant Std" panose="020B0503020103030203" pitchFamily="34" charset="0"/>
                          <a:cs typeface="Amatic SC" panose="00000500000000000000" pitchFamily="2" charset="-79"/>
                        </a:rPr>
                        <a:t>Circles and triangles</a:t>
                      </a:r>
                    </a:p>
                    <a:p>
                      <a:pPr algn="ctr"/>
                      <a:r>
                        <a:rPr lang="en-GB" sz="1200" b="0" baseline="0">
                          <a:solidFill>
                            <a:schemeClr val="tx1"/>
                          </a:solidFill>
                          <a:latin typeface="Sassoon Infant Std" panose="020B0503020103030203" pitchFamily="34" charset="0"/>
                          <a:cs typeface="Amatic SC" panose="00000500000000000000" pitchFamily="2" charset="-79"/>
                        </a:rPr>
                        <a:t>Positional language</a:t>
                      </a:r>
                    </a:p>
                    <a:p>
                      <a:pPr algn="ctr"/>
                      <a:r>
                        <a:rPr lang="en-GB" sz="1200" b="0" baseline="0">
                          <a:solidFill>
                            <a:schemeClr val="tx1"/>
                          </a:solidFill>
                          <a:latin typeface="Sassoon Infant Std" panose="020B0503020103030203" pitchFamily="34" charset="0"/>
                          <a:cs typeface="Amatic SC" panose="00000500000000000000" pitchFamily="2" charset="-79"/>
                        </a:rPr>
                        <a:t>Shapes with 4 sides</a:t>
                      </a:r>
                    </a:p>
                    <a:p>
                      <a:pPr algn="ctr"/>
                      <a:r>
                        <a:rPr lang="en-GB" sz="1200" b="0" baseline="0">
                          <a:solidFill>
                            <a:schemeClr val="tx1"/>
                          </a:solidFill>
                          <a:latin typeface="Sassoon Infant Std" panose="020B0503020103030203" pitchFamily="34" charset="0"/>
                          <a:cs typeface="Amatic SC" panose="00000500000000000000" pitchFamily="2" charset="-79"/>
                        </a:rPr>
                        <a:t>Time</a:t>
                      </a:r>
                    </a:p>
                    <a:p>
                      <a:pPr algn="ctr"/>
                      <a:endParaRPr lang="en-GB" sz="1200" b="1">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200" b="1" baseline="0">
                          <a:solidFill>
                            <a:schemeClr val="tx1"/>
                          </a:solidFill>
                          <a:latin typeface="Sassoon Infant Std" panose="020B0503020103030203" pitchFamily="34" charset="0"/>
                          <a:cs typeface="Amatic SC" panose="00000500000000000000" pitchFamily="2" charset="-79"/>
                        </a:rPr>
                        <a:t>Number</a:t>
                      </a:r>
                    </a:p>
                    <a:p>
                      <a:pPr algn="ctr"/>
                      <a:r>
                        <a:rPr lang="en-GB" sz="1200" b="0" baseline="0">
                          <a:solidFill>
                            <a:schemeClr val="tx1"/>
                          </a:solidFill>
                          <a:latin typeface="Sassoon Infant Std" panose="020B0503020103030203" pitchFamily="34" charset="0"/>
                          <a:cs typeface="Amatic SC" panose="00000500000000000000" pitchFamily="2" charset="-79"/>
                        </a:rPr>
                        <a:t>Introducing zero</a:t>
                      </a:r>
                    </a:p>
                    <a:p>
                      <a:pPr algn="ctr"/>
                      <a:r>
                        <a:rPr lang="en-GB" sz="1200" b="0" baseline="0">
                          <a:solidFill>
                            <a:schemeClr val="tx1"/>
                          </a:solidFill>
                          <a:latin typeface="Sassoon Infant Std" panose="020B0503020103030203" pitchFamily="34" charset="0"/>
                          <a:cs typeface="Amatic SC" panose="00000500000000000000" pitchFamily="2" charset="-79"/>
                        </a:rPr>
                        <a:t>Comparing numbers to 5</a:t>
                      </a:r>
                    </a:p>
                    <a:p>
                      <a:pPr algn="ctr"/>
                      <a:r>
                        <a:rPr lang="en-GB" sz="1200" b="0" baseline="0">
                          <a:solidFill>
                            <a:schemeClr val="tx1"/>
                          </a:solidFill>
                          <a:latin typeface="Sassoon Infant Std" panose="020B0503020103030203" pitchFamily="34" charset="0"/>
                          <a:cs typeface="Amatic SC" panose="00000500000000000000" pitchFamily="2" charset="-79"/>
                        </a:rPr>
                        <a:t>Composition of 4 and 5.</a:t>
                      </a:r>
                    </a:p>
                    <a:p>
                      <a:pPr algn="ctr"/>
                      <a:r>
                        <a:rPr lang="en-GB" sz="1200" b="0" baseline="0">
                          <a:solidFill>
                            <a:schemeClr val="tx1"/>
                          </a:solidFill>
                          <a:latin typeface="Sassoon Infant Std" panose="020B0503020103030203" pitchFamily="34" charset="0"/>
                          <a:cs typeface="Amatic SC" panose="00000500000000000000" pitchFamily="2" charset="-79"/>
                        </a:rPr>
                        <a:t>6,7,8.</a:t>
                      </a:r>
                    </a:p>
                    <a:p>
                      <a:pPr algn="ctr"/>
                      <a:r>
                        <a:rPr lang="en-GB" sz="1200" b="0" baseline="0">
                          <a:solidFill>
                            <a:schemeClr val="tx1"/>
                          </a:solidFill>
                          <a:latin typeface="Sassoon Infant Std" panose="020B0503020103030203" pitchFamily="34" charset="0"/>
                          <a:cs typeface="Amatic SC" panose="00000500000000000000" pitchFamily="2" charset="-79"/>
                        </a:rPr>
                        <a:t>Making pairs</a:t>
                      </a:r>
                    </a:p>
                    <a:p>
                      <a:pPr algn="ctr"/>
                      <a:r>
                        <a:rPr lang="en-GB" sz="1200" b="0" baseline="0">
                          <a:solidFill>
                            <a:schemeClr val="tx1"/>
                          </a:solidFill>
                          <a:latin typeface="Sassoon Infant Std" panose="020B0503020103030203" pitchFamily="34" charset="0"/>
                          <a:cs typeface="Amatic SC" panose="00000500000000000000" pitchFamily="2" charset="-79"/>
                        </a:rPr>
                        <a:t>Combining two groups.</a:t>
                      </a:r>
                    </a:p>
                    <a:p>
                      <a:pPr algn="ctr"/>
                      <a:r>
                        <a:rPr lang="en-GB" sz="1200" b="1" baseline="0">
                          <a:solidFill>
                            <a:schemeClr val="tx1"/>
                          </a:solidFill>
                          <a:latin typeface="Sassoon Infant Std" panose="020B0503020103030203" pitchFamily="34" charset="0"/>
                          <a:cs typeface="Amatic SC" panose="00000500000000000000" pitchFamily="2" charset="-79"/>
                        </a:rPr>
                        <a:t>Measure, space and spatial thinking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latin typeface="Sassoon Infant Std" panose="020B0503020103030203" pitchFamily="34" charset="0"/>
                          <a:cs typeface="Amatic SC" panose="00000500000000000000" pitchFamily="2" charset="-79"/>
                        </a:rPr>
                        <a:t>Compare mass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latin typeface="Sassoon Infant Std" panose="020B0503020103030203" pitchFamily="34" charset="0"/>
                          <a:cs typeface="Amatic SC" panose="00000500000000000000" pitchFamily="2" charset="-79"/>
                        </a:rPr>
                        <a:t>Compare capacity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latin typeface="Sassoon Infant Std" panose="020B0503020103030203" pitchFamily="34" charset="0"/>
                          <a:cs typeface="Amatic SC" panose="00000500000000000000" pitchFamily="2" charset="-79"/>
                        </a:rPr>
                        <a:t>Length and height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latin typeface="Sassoon Infant Std" panose="020B0503020103030203" pitchFamily="34" charset="0"/>
                          <a:cs typeface="Amatic SC" panose="00000500000000000000" pitchFamily="2" charset="-79"/>
                        </a:rPr>
                        <a:t>Time</a:t>
                      </a:r>
                    </a:p>
                    <a:p>
                      <a:pPr algn="ctr"/>
                      <a:endParaRPr lang="en-GB" sz="1200">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200" b="1" baseline="0">
                          <a:solidFill>
                            <a:schemeClr val="tx1"/>
                          </a:solidFill>
                          <a:latin typeface="Sassoon Infant Std" panose="020B0503020103030203" pitchFamily="34" charset="0"/>
                          <a:cs typeface="Amatic SC" panose="00000500000000000000" pitchFamily="2" charset="-79"/>
                        </a:rPr>
                        <a:t>Number</a:t>
                      </a:r>
                    </a:p>
                    <a:p>
                      <a:pPr algn="ctr"/>
                      <a:r>
                        <a:rPr lang="en-GB" sz="1200" b="0" baseline="0">
                          <a:solidFill>
                            <a:schemeClr val="tx1"/>
                          </a:solidFill>
                          <a:latin typeface="Sassoon Infant Std" panose="020B0503020103030203" pitchFamily="34" charset="0"/>
                          <a:cs typeface="Amatic SC" panose="00000500000000000000" pitchFamily="2" charset="-79"/>
                        </a:rPr>
                        <a:t>9 and 10</a:t>
                      </a:r>
                    </a:p>
                    <a:p>
                      <a:pPr algn="ctr"/>
                      <a:r>
                        <a:rPr lang="en-GB" sz="1200" b="0" baseline="0">
                          <a:solidFill>
                            <a:schemeClr val="tx1"/>
                          </a:solidFill>
                          <a:latin typeface="Sassoon Infant Std" panose="020B0503020103030203" pitchFamily="34" charset="0"/>
                          <a:cs typeface="Amatic SC" panose="00000500000000000000" pitchFamily="2" charset="-79"/>
                        </a:rPr>
                        <a:t>Comparing numbers to 10</a:t>
                      </a:r>
                    </a:p>
                    <a:p>
                      <a:pPr algn="ctr"/>
                      <a:r>
                        <a:rPr lang="en-GB" sz="1200" b="0" baseline="0">
                          <a:solidFill>
                            <a:schemeClr val="tx1"/>
                          </a:solidFill>
                          <a:latin typeface="Sassoon Infant Std" panose="020B0503020103030203" pitchFamily="34" charset="0"/>
                          <a:cs typeface="Amatic SC" panose="00000500000000000000" pitchFamily="2" charset="-79"/>
                        </a:rPr>
                        <a:t>Bonds to 10</a:t>
                      </a:r>
                    </a:p>
                    <a:p>
                      <a:pPr algn="ctr"/>
                      <a:endParaRPr lang="en-GB" sz="1200" b="0" baseline="0">
                        <a:solidFill>
                          <a:schemeClr val="tx1"/>
                        </a:solidFill>
                        <a:latin typeface="Sassoon Infant Std" panose="020B0503020103030203" pitchFamily="34" charset="0"/>
                        <a:cs typeface="Amatic SC" panose="00000500000000000000" pitchFamily="2" charset="-79"/>
                      </a:endParaRPr>
                    </a:p>
                    <a:p>
                      <a:pPr algn="ctr"/>
                      <a:r>
                        <a:rPr lang="en-GB" sz="1200" b="1" baseline="0">
                          <a:solidFill>
                            <a:schemeClr val="tx1"/>
                          </a:solidFill>
                          <a:latin typeface="Sassoon Infant Std" panose="020B0503020103030203" pitchFamily="34" charset="0"/>
                          <a:cs typeface="Amatic SC" panose="00000500000000000000" pitchFamily="2" charset="-79"/>
                        </a:rPr>
                        <a:t>Measure, space and spatial thinking</a:t>
                      </a:r>
                    </a:p>
                    <a:p>
                      <a:pPr algn="ctr"/>
                      <a:r>
                        <a:rPr lang="en-GB" sz="1200" b="0" baseline="0">
                          <a:solidFill>
                            <a:schemeClr val="tx1"/>
                          </a:solidFill>
                          <a:latin typeface="Sassoon Infant Std" panose="020B0503020103030203" pitchFamily="34" charset="0"/>
                          <a:cs typeface="Amatic SC" panose="00000500000000000000" pitchFamily="2" charset="-79"/>
                        </a:rPr>
                        <a:t>3D shape </a:t>
                      </a:r>
                    </a:p>
                    <a:p>
                      <a:pPr algn="ctr"/>
                      <a:r>
                        <a:rPr lang="en-GB" sz="1200" b="0" baseline="0">
                          <a:solidFill>
                            <a:schemeClr val="tx1"/>
                          </a:solidFill>
                          <a:latin typeface="Sassoon Infant Std" panose="020B0503020103030203" pitchFamily="34" charset="0"/>
                          <a:cs typeface="Amatic SC" panose="00000500000000000000" pitchFamily="2" charset="-79"/>
                        </a:rPr>
                        <a:t>Pattern</a:t>
                      </a:r>
                    </a:p>
                    <a:p>
                      <a:pPr algn="ctr"/>
                      <a:endParaRPr lang="en-GB" sz="1200" b="0" baseline="0">
                        <a:solidFill>
                          <a:schemeClr val="tx1"/>
                        </a:solidFill>
                        <a:latin typeface="Sassoon Infant Std" panose="020B0503020103030203" pitchFamily="34" charset="0"/>
                        <a:cs typeface="Amatic SC" panose="00000500000000000000" pitchFamily="2" charset="-79"/>
                      </a:endParaRPr>
                    </a:p>
                    <a:p>
                      <a:pPr algn="ctr"/>
                      <a:r>
                        <a:rPr lang="en-GB" sz="1200" b="0" baseline="0">
                          <a:solidFill>
                            <a:schemeClr val="tx1"/>
                          </a:solidFill>
                          <a:latin typeface="Sassoon Infant Std" panose="020B0503020103030203" pitchFamily="34" charset="0"/>
                          <a:cs typeface="Amatic SC" panose="00000500000000000000" pitchFamily="2" charset="-79"/>
                        </a:rPr>
                        <a:t>Consolidation of all Spring learning.</a:t>
                      </a:r>
                    </a:p>
                    <a:p>
                      <a:pPr algn="ctr"/>
                      <a:endParaRPr lang="en-GB" sz="1200">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200" b="1">
                          <a:solidFill>
                            <a:schemeClr val="tx1"/>
                          </a:solidFill>
                          <a:latin typeface="Sassoon Infant Std" panose="020B0503020103030203" pitchFamily="34" charset="0"/>
                        </a:rPr>
                        <a:t>Number </a:t>
                      </a:r>
                    </a:p>
                    <a:p>
                      <a:pPr algn="ctr"/>
                      <a:r>
                        <a:rPr lang="en-GB" sz="1200" b="0">
                          <a:solidFill>
                            <a:schemeClr val="tx1"/>
                          </a:solidFill>
                          <a:latin typeface="Sassoon Infant Std" panose="020B0503020103030203" pitchFamily="34" charset="0"/>
                        </a:rPr>
                        <a:t>Building</a:t>
                      </a:r>
                      <a:r>
                        <a:rPr lang="en-GB" sz="1200" b="0" baseline="0">
                          <a:solidFill>
                            <a:schemeClr val="tx1"/>
                          </a:solidFill>
                          <a:latin typeface="Sassoon Infant Std" panose="020B0503020103030203" pitchFamily="34" charset="0"/>
                        </a:rPr>
                        <a:t> numbers beyond 10</a:t>
                      </a:r>
                    </a:p>
                    <a:p>
                      <a:pPr algn="ctr"/>
                      <a:r>
                        <a:rPr lang="en-GB" sz="1200" b="0" baseline="0">
                          <a:solidFill>
                            <a:schemeClr val="tx1"/>
                          </a:solidFill>
                          <a:latin typeface="Sassoon Infant Std" panose="020B0503020103030203" pitchFamily="34" charset="0"/>
                        </a:rPr>
                        <a:t>Counting patterns beyond 10.</a:t>
                      </a:r>
                    </a:p>
                    <a:p>
                      <a:pPr algn="ctr"/>
                      <a:r>
                        <a:rPr lang="en-GB" sz="1200" b="0" baseline="0">
                          <a:solidFill>
                            <a:schemeClr val="tx1"/>
                          </a:solidFill>
                          <a:latin typeface="Sassoon Infant Std" panose="020B0503020103030203" pitchFamily="34" charset="0"/>
                        </a:rPr>
                        <a:t>Adding more</a:t>
                      </a:r>
                    </a:p>
                    <a:p>
                      <a:pPr algn="ctr"/>
                      <a:r>
                        <a:rPr lang="en-GB" sz="1200" b="0" baseline="0">
                          <a:solidFill>
                            <a:schemeClr val="tx1"/>
                          </a:solidFill>
                          <a:latin typeface="Sassoon Infant Std" panose="020B0503020103030203" pitchFamily="34" charset="0"/>
                        </a:rPr>
                        <a:t>Taking away</a:t>
                      </a:r>
                    </a:p>
                    <a:p>
                      <a:pPr algn="ctr"/>
                      <a:endParaRPr lang="en-GB" sz="1200" b="0">
                        <a:solidFill>
                          <a:schemeClr val="tx1"/>
                        </a:solidFill>
                        <a:latin typeface="Sassoon Infant Std" panose="020B0503020103030203" pitchFamily="34" charset="0"/>
                      </a:endParaRPr>
                    </a:p>
                    <a:p>
                      <a:pPr algn="ctr"/>
                      <a:r>
                        <a:rPr lang="en-GB" sz="1200" b="1">
                          <a:solidFill>
                            <a:schemeClr val="tx1"/>
                          </a:solidFill>
                          <a:latin typeface="Sassoon Infant Std" panose="020B0503020103030203" pitchFamily="34" charset="0"/>
                        </a:rPr>
                        <a:t>Measure, space and spatial thinking</a:t>
                      </a:r>
                      <a:r>
                        <a:rPr lang="en-GB" sz="1200" b="1" baseline="0">
                          <a:solidFill>
                            <a:schemeClr val="tx1"/>
                          </a:solidFill>
                          <a:latin typeface="Sassoon Infant Std" panose="020B0503020103030203" pitchFamily="34" charset="0"/>
                        </a:rPr>
                        <a:t> </a:t>
                      </a:r>
                    </a:p>
                    <a:p>
                      <a:pPr algn="ctr"/>
                      <a:r>
                        <a:rPr lang="en-GB" sz="1200" b="0">
                          <a:solidFill>
                            <a:schemeClr val="tx1"/>
                          </a:solidFill>
                          <a:latin typeface="Sassoon Infant Std" panose="020B0503020103030203" pitchFamily="34" charset="0"/>
                        </a:rPr>
                        <a:t>Spatial</a:t>
                      </a:r>
                      <a:r>
                        <a:rPr lang="en-GB" sz="1200" b="0" baseline="0">
                          <a:solidFill>
                            <a:schemeClr val="tx1"/>
                          </a:solidFill>
                          <a:latin typeface="Sassoon Infant Std" panose="020B0503020103030203" pitchFamily="34" charset="0"/>
                        </a:rPr>
                        <a:t> reasoning, match, rotate and manipulate</a:t>
                      </a:r>
                    </a:p>
                    <a:p>
                      <a:pPr algn="ctr"/>
                      <a:r>
                        <a:rPr lang="en-GB" sz="1200" b="0" baseline="0">
                          <a:solidFill>
                            <a:schemeClr val="tx1"/>
                          </a:solidFill>
                          <a:latin typeface="Sassoon Infant Std" panose="020B0503020103030203" pitchFamily="34" charset="0"/>
                        </a:rPr>
                        <a:t>Compose and decompose.</a:t>
                      </a:r>
                      <a:endParaRPr lang="en-GB" sz="1200" b="0">
                        <a:solidFill>
                          <a:schemeClr val="tx1"/>
                        </a:solidFill>
                        <a:latin typeface="Sassoon Infant Std" panose="020B0503020103030203" pitchFamily="34"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a:solidFill>
                            <a:schemeClr val="bg1">
                              <a:lumMod val="50000"/>
                            </a:schemeClr>
                          </a:solidFill>
                        </a:rPr>
                        <a:t>Depth of numbers within 20 </a:t>
                      </a:r>
                    </a:p>
                    <a:p>
                      <a:pPr algn="ctr"/>
                      <a:r>
                        <a:rPr lang="en-US" sz="1000"/>
                        <a:t>Explore numbers and strategies •Recognise and extend patterns •Apply number, shape and measures knowledge •Count forwards and backwards</a:t>
                      </a:r>
                      <a:endParaRPr lang="en-US" sz="1000" b="1">
                        <a:solidFill>
                          <a:schemeClr val="bg1">
                            <a:lumMod val="50000"/>
                          </a:schemeClr>
                        </a:solidFill>
                      </a:endParaRPr>
                    </a:p>
                    <a:p>
                      <a:pPr algn="ctr"/>
                      <a:r>
                        <a:rPr lang="en-GB" sz="1400" b="1">
                          <a:solidFill>
                            <a:schemeClr val="bg1">
                              <a:lumMod val="50000"/>
                            </a:schemeClr>
                          </a:solidFill>
                        </a:rPr>
                        <a:t>Numbers beyond 20 </a:t>
                      </a:r>
                    </a:p>
                    <a:p>
                      <a:pPr algn="ctr"/>
                      <a:r>
                        <a:rPr lang="en-US" sz="1000"/>
                        <a:t>One more one less •Estimate and count •Grouping and sharing</a:t>
                      </a:r>
                      <a:endParaRPr lang="en-US" sz="1000" b="1">
                        <a:solidFill>
                          <a:schemeClr val="bg1">
                            <a:lumMod val="50000"/>
                          </a:schemeClr>
                        </a:solidFill>
                        <a:latin typeface="+mn-lt"/>
                        <a:cs typeface="Amatic SC" panose="00000500000000000000" pitchFamily="2" charset="-79"/>
                      </a:endParaRPr>
                    </a:p>
                    <a:p>
                      <a:pPr algn="ctr"/>
                      <a:endParaRPr lang="en-GB" sz="18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Sassoon Infant Std" panose="020B0503020103030203" pitchFamily="34" charset="0"/>
                        </a:rPr>
                        <a:t>Number </a:t>
                      </a:r>
                    </a:p>
                    <a:p>
                      <a:pPr algn="ctr"/>
                      <a:r>
                        <a:rPr lang="en-US" sz="1200" b="0">
                          <a:solidFill>
                            <a:schemeClr val="tx1"/>
                          </a:solidFill>
                          <a:latin typeface="Sassoon Infant Std" panose="020B0503020103030203" pitchFamily="34" charset="0"/>
                          <a:cs typeface="Amatic SC" panose="00000500000000000000" pitchFamily="2" charset="-79"/>
                        </a:rPr>
                        <a:t>Doubling</a:t>
                      </a:r>
                    </a:p>
                    <a:p>
                      <a:pPr algn="ctr"/>
                      <a:r>
                        <a:rPr lang="en-US" sz="1200" b="0">
                          <a:solidFill>
                            <a:schemeClr val="tx1"/>
                          </a:solidFill>
                          <a:latin typeface="Sassoon Infant Std" panose="020B0503020103030203" pitchFamily="34" charset="0"/>
                          <a:cs typeface="Amatic SC" panose="00000500000000000000" pitchFamily="2" charset="-79"/>
                        </a:rPr>
                        <a:t>Sharing</a:t>
                      </a:r>
                      <a:r>
                        <a:rPr lang="en-US" sz="1200" b="0" baseline="0">
                          <a:solidFill>
                            <a:schemeClr val="tx1"/>
                          </a:solidFill>
                          <a:latin typeface="Sassoon Infant Std" panose="020B0503020103030203" pitchFamily="34" charset="0"/>
                          <a:cs typeface="Amatic SC" panose="00000500000000000000" pitchFamily="2" charset="-79"/>
                        </a:rPr>
                        <a:t> and grouping </a:t>
                      </a:r>
                    </a:p>
                    <a:p>
                      <a:pPr algn="ctr"/>
                      <a:r>
                        <a:rPr lang="en-US" sz="1200" b="0" baseline="0">
                          <a:solidFill>
                            <a:schemeClr val="tx1"/>
                          </a:solidFill>
                          <a:latin typeface="Sassoon Infant Std" panose="020B0503020103030203" pitchFamily="34" charset="0"/>
                          <a:cs typeface="Amatic SC" panose="00000500000000000000" pitchFamily="2" charset="-79"/>
                        </a:rPr>
                        <a:t>Even and odd</a:t>
                      </a:r>
                    </a:p>
                    <a:p>
                      <a:pPr algn="ctr"/>
                      <a:r>
                        <a:rPr lang="en-US" sz="1200" b="0" baseline="0">
                          <a:solidFill>
                            <a:schemeClr val="tx1"/>
                          </a:solidFill>
                          <a:latin typeface="Sassoon Infant Std" panose="020B0503020103030203" pitchFamily="34" charset="0"/>
                          <a:cs typeface="Amatic SC" panose="00000500000000000000" pitchFamily="2" charset="-79"/>
                        </a:rPr>
                        <a:t>Deepening understanding</a:t>
                      </a:r>
                    </a:p>
                    <a:p>
                      <a:pPr algn="ctr"/>
                      <a:r>
                        <a:rPr lang="en-US" sz="1200" b="0" baseline="0">
                          <a:solidFill>
                            <a:schemeClr val="tx1"/>
                          </a:solidFill>
                          <a:latin typeface="Sassoon Infant Std" panose="020B0503020103030203" pitchFamily="34" charset="0"/>
                          <a:cs typeface="Amatic SC" panose="00000500000000000000" pitchFamily="2" charset="-79"/>
                        </a:rPr>
                        <a:t>Patterns and relationships.</a:t>
                      </a:r>
                    </a:p>
                    <a:p>
                      <a:pPr algn="ctr"/>
                      <a:endParaRPr lang="en-US" sz="1200" b="1" baseline="0">
                        <a:solidFill>
                          <a:schemeClr val="bg1">
                            <a:lumMod val="50000"/>
                          </a:schemeClr>
                        </a:solidFill>
                        <a:latin typeface="Sassoon Infant Std" panose="020B0503020103030203" pitchFamily="34" charset="0"/>
                        <a:cs typeface="Amatic SC" panose="00000500000000000000" pitchFamily="2" charset="-79"/>
                      </a:endParaRPr>
                    </a:p>
                    <a:p>
                      <a:pPr algn="ctr"/>
                      <a:r>
                        <a:rPr lang="en-US" sz="1200" b="1" baseline="0">
                          <a:solidFill>
                            <a:schemeClr val="tx1"/>
                          </a:solidFill>
                          <a:latin typeface="Sassoon Infant Std" panose="020B0503020103030203" pitchFamily="34" charset="0"/>
                          <a:cs typeface="Amatic SC" panose="00000500000000000000" pitchFamily="2" charset="-79"/>
                        </a:rPr>
                        <a:t>Measure, space and spatial thinking</a:t>
                      </a:r>
                    </a:p>
                    <a:p>
                      <a:pPr algn="ctr"/>
                      <a:r>
                        <a:rPr lang="en-US" sz="1200" b="0" baseline="0">
                          <a:solidFill>
                            <a:schemeClr val="tx1"/>
                          </a:solidFill>
                          <a:latin typeface="Sassoon Infant Std" panose="020B0503020103030203" pitchFamily="34" charset="0"/>
                          <a:cs typeface="Amatic SC" panose="00000500000000000000" pitchFamily="2" charset="-79"/>
                        </a:rPr>
                        <a:t>Spatial reasoning</a:t>
                      </a:r>
                    </a:p>
                    <a:p>
                      <a:pPr algn="ctr"/>
                      <a:r>
                        <a:rPr lang="en-US" sz="1200" b="0" baseline="0">
                          <a:solidFill>
                            <a:schemeClr val="tx1"/>
                          </a:solidFill>
                          <a:latin typeface="Sassoon Infant Std" panose="020B0503020103030203" pitchFamily="34" charset="0"/>
                          <a:cs typeface="Amatic SC" panose="00000500000000000000" pitchFamily="2" charset="-79"/>
                        </a:rPr>
                        <a:t>Visualise and build</a:t>
                      </a:r>
                    </a:p>
                    <a:p>
                      <a:pPr algn="ctr"/>
                      <a:r>
                        <a:rPr lang="en-US" sz="1200" b="0" baseline="0">
                          <a:solidFill>
                            <a:schemeClr val="tx1"/>
                          </a:solidFill>
                          <a:latin typeface="Sassoon Infant Std" panose="020B0503020103030203" pitchFamily="34" charset="0"/>
                          <a:cs typeface="Amatic SC" panose="00000500000000000000" pitchFamily="2" charset="-79"/>
                        </a:rPr>
                        <a:t>Mapping</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915" y="4353959"/>
            <a:ext cx="887592" cy="887592"/>
          </a:xfrm>
          <a:prstGeom prst="rect">
            <a:avLst/>
          </a:prstGeom>
        </p:spPr>
      </p:pic>
      <p:pic>
        <p:nvPicPr>
          <p:cNvPr id="2" name="Picture 1">
            <a:extLst>
              <a:ext uri="{FF2B5EF4-FFF2-40B4-BE49-F238E27FC236}">
                <a16:creationId xmlns:a16="http://schemas.microsoft.com/office/drawing/2014/main" id="{F17BCB2A-83BA-588C-777F-7F634E3C9B67}"/>
              </a:ext>
            </a:extLst>
          </p:cNvPr>
          <p:cNvPicPr>
            <a:picLocks noChangeAspect="1"/>
          </p:cNvPicPr>
          <p:nvPr/>
        </p:nvPicPr>
        <p:blipFill>
          <a:blip r:embed="rId4"/>
          <a:stretch>
            <a:fillRect/>
          </a:stretch>
        </p:blipFill>
        <p:spPr>
          <a:xfrm>
            <a:off x="200025" y="0"/>
            <a:ext cx="1053482" cy="704850"/>
          </a:xfrm>
          <a:prstGeom prst="rect">
            <a:avLst/>
          </a:prstGeom>
        </p:spPr>
      </p:pic>
      <p:sp>
        <p:nvSpPr>
          <p:cNvPr id="5" name="Title 1">
            <a:extLst>
              <a:ext uri="{FF2B5EF4-FFF2-40B4-BE49-F238E27FC236}">
                <a16:creationId xmlns:a16="http://schemas.microsoft.com/office/drawing/2014/main" id="{B8E1ECB0-A8D6-AB06-2A76-D8EFFB1E6A6D}"/>
              </a:ext>
            </a:extLst>
          </p:cNvPr>
          <p:cNvSpPr txBox="1">
            <a:spLocks/>
          </p:cNvSpPr>
          <p:nvPr/>
        </p:nvSpPr>
        <p:spPr>
          <a:xfrm>
            <a:off x="1408922" y="-1"/>
            <a:ext cx="8497078" cy="504497"/>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a:latin typeface="Sassoon Infant Std" panose="020B0503020103030203" pitchFamily="34" charset="0"/>
                <a:cs typeface="Amatic SC" panose="00000500000000000000" pitchFamily="2" charset="-79"/>
              </a:rPr>
              <a:t>Reception Long - Term Plan 23-24</a:t>
            </a:r>
            <a:endParaRPr lang="en-GB" sz="2000" b="1">
              <a:latin typeface="Sassoon Infant Std" panose="020B0503020103030203" pitchFamily="34" charset="0"/>
              <a:cs typeface="Amatic SC" panose="00000500000000000000" pitchFamily="2" charset="-79"/>
            </a:endParaRPr>
          </a:p>
        </p:txBody>
      </p:sp>
    </p:spTree>
    <p:extLst>
      <p:ext uri="{BB962C8B-B14F-4D97-AF65-F5344CB8AC3E}">
        <p14:creationId xmlns:p14="http://schemas.microsoft.com/office/powerpoint/2010/main" val="1285952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06187974"/>
              </p:ext>
            </p:extLst>
          </p:nvPr>
        </p:nvGraphicFramePr>
        <p:xfrm>
          <a:off x="-1" y="352425"/>
          <a:ext cx="9906001" cy="6960136"/>
        </p:xfrm>
        <a:graphic>
          <a:graphicData uri="http://schemas.openxmlformats.org/drawingml/2006/table">
            <a:tbl>
              <a:tblPr firstRow="1" bandRow="1">
                <a:tableStyleId>{5C22544A-7EE6-4342-B048-85BDC9FD1C3A}</a:tableStyleId>
              </a:tblPr>
              <a:tblGrid>
                <a:gridCol w="1415143">
                  <a:extLst>
                    <a:ext uri="{9D8B030D-6E8A-4147-A177-3AD203B41FA5}">
                      <a16:colId xmlns:a16="http://schemas.microsoft.com/office/drawing/2014/main" val="385991600"/>
                    </a:ext>
                  </a:extLst>
                </a:gridCol>
                <a:gridCol w="1415143">
                  <a:extLst>
                    <a:ext uri="{9D8B030D-6E8A-4147-A177-3AD203B41FA5}">
                      <a16:colId xmlns:a16="http://schemas.microsoft.com/office/drawing/2014/main" val="2865123548"/>
                    </a:ext>
                  </a:extLst>
                </a:gridCol>
                <a:gridCol w="1415143">
                  <a:extLst>
                    <a:ext uri="{9D8B030D-6E8A-4147-A177-3AD203B41FA5}">
                      <a16:colId xmlns:a16="http://schemas.microsoft.com/office/drawing/2014/main" val="872926247"/>
                    </a:ext>
                  </a:extLst>
                </a:gridCol>
                <a:gridCol w="1415143">
                  <a:extLst>
                    <a:ext uri="{9D8B030D-6E8A-4147-A177-3AD203B41FA5}">
                      <a16:colId xmlns:a16="http://schemas.microsoft.com/office/drawing/2014/main" val="1315738151"/>
                    </a:ext>
                  </a:extLst>
                </a:gridCol>
                <a:gridCol w="1415143">
                  <a:extLst>
                    <a:ext uri="{9D8B030D-6E8A-4147-A177-3AD203B41FA5}">
                      <a16:colId xmlns:a16="http://schemas.microsoft.com/office/drawing/2014/main" val="2709165749"/>
                    </a:ext>
                  </a:extLst>
                </a:gridCol>
                <a:gridCol w="1415143">
                  <a:extLst>
                    <a:ext uri="{9D8B030D-6E8A-4147-A177-3AD203B41FA5}">
                      <a16:colId xmlns:a16="http://schemas.microsoft.com/office/drawing/2014/main" val="2335150482"/>
                    </a:ext>
                  </a:extLst>
                </a:gridCol>
                <a:gridCol w="1415143">
                  <a:extLst>
                    <a:ext uri="{9D8B030D-6E8A-4147-A177-3AD203B41FA5}">
                      <a16:colId xmlns:a16="http://schemas.microsoft.com/office/drawing/2014/main" val="4046203905"/>
                    </a:ext>
                  </a:extLst>
                </a:gridCol>
              </a:tblGrid>
              <a:tr h="388306">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13188">
                <a:tc>
                  <a:txBody>
                    <a:bodyPr/>
                    <a:lstStyle/>
                    <a:p>
                      <a:pPr algn="ctr"/>
                      <a:r>
                        <a:rPr lang="en-US" sz="1400" b="1">
                          <a:solidFill>
                            <a:srgbClr val="7030A0"/>
                          </a:solidFill>
                          <a:latin typeface="Sassoon Infant Std" panose="020B0503020103030203" pitchFamily="34" charset="0"/>
                          <a:cs typeface="Amatic SC" panose="00000500000000000000" pitchFamily="2" charset="-79"/>
                        </a:rPr>
                        <a:t>General Themes </a:t>
                      </a:r>
                      <a:endParaRPr lang="en-GB"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All about me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Terrific</a:t>
                      </a:r>
                      <a:r>
                        <a:rPr lang="en-US" sz="1400" b="1" baseline="0">
                          <a:solidFill>
                            <a:srgbClr val="7030A0"/>
                          </a:solidFill>
                          <a:latin typeface="Sassoon Infant Std" panose="020B0503020103030203" pitchFamily="34" charset="0"/>
                          <a:cs typeface="Amatic SC" panose="00000500000000000000" pitchFamily="2" charset="-79"/>
                        </a:rPr>
                        <a:t> tales</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Amazing animals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Come</a:t>
                      </a:r>
                      <a:r>
                        <a:rPr lang="en-US" sz="1400" b="1" baseline="0">
                          <a:solidFill>
                            <a:srgbClr val="7030A0"/>
                          </a:solidFill>
                          <a:latin typeface="Sassoon Infant Std" panose="020B0503020103030203" pitchFamily="34" charset="0"/>
                          <a:cs typeface="Amatic SC" panose="00000500000000000000" pitchFamily="2" charset="-79"/>
                        </a:rPr>
                        <a:t> outside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panose="00000500000000000000" pitchFamily="2" charset="-79"/>
                        </a:rPr>
                        <a:t>Ticket</a:t>
                      </a:r>
                      <a:r>
                        <a:rPr lang="en-US" sz="1400" b="1" baseline="0">
                          <a:solidFill>
                            <a:srgbClr val="7030A0"/>
                          </a:solidFill>
                          <a:latin typeface="Sassoon Infant Std" panose="020B0503020103030203" pitchFamily="34" charset="0"/>
                          <a:cs typeface="Amatic SC" panose="00000500000000000000" pitchFamily="2" charset="-79"/>
                        </a:rPr>
                        <a:t> to ride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panose="00000500000000000000" pitchFamily="2" charset="-79"/>
                        </a:rPr>
                        <a:t>Fun</a:t>
                      </a:r>
                      <a:r>
                        <a:rPr lang="en-US" sz="1400" b="1" baseline="0">
                          <a:solidFill>
                            <a:srgbClr val="7030A0"/>
                          </a:solidFill>
                          <a:latin typeface="Sassoon Infant Std" panose="020B0503020103030203" pitchFamily="34" charset="0"/>
                          <a:cs typeface="Amatic SC" panose="00000500000000000000" pitchFamily="2" charset="-79"/>
                        </a:rPr>
                        <a:t> at the seaside</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21516">
                <a:tc rowSpan="2">
                  <a:txBody>
                    <a:bodyPr/>
                    <a:lstStyle/>
                    <a:p>
                      <a:pPr algn="ctr"/>
                      <a:r>
                        <a:rPr lang="en-US" sz="1200" b="1" i="0">
                          <a:latin typeface="Sassoon Infant Std" panose="020B0503020103030203" pitchFamily="34" charset="0"/>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i="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a:solidFill>
                            <a:schemeClr val="tx1"/>
                          </a:solidFill>
                          <a:latin typeface="Sassoon Infant Std" panose="020B0503020103030203" pitchFamily="34" charset="0"/>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i="0">
                        <a:solidFill>
                          <a:schemeClr val="tx1"/>
                        </a:solidFill>
                        <a:latin typeface="Sassoon Infant Std" panose="020B0503020103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i="0"/>
                        <a:t> </a:t>
                      </a:r>
                      <a:endParaRPr lang="en-GB" sz="1200" b="0" i="0">
                        <a:latin typeface="Amatic SC" panose="00000500000000000000" pitchFamily="2" charset="-79"/>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100">
                          <a:latin typeface="Sassoon Infant Std" panose="020B0503020103030203" pitchFamily="34" charset="0"/>
                          <a:cs typeface="Amatic SC" panose="00000500000000000000" pitchFamily="2" charset="-79"/>
                        </a:rPr>
                        <a:t>Exploring and using media and materials' focuses on how young children engage with the many materials and creative experiences presented to them. For children within the EYFS, this will be through their senses and whole-body movements, as they discover the properties of materials (what they can and can't do), the way that music urges them to move rhythmically and with enjoyment, and how they can express themselves through, for example, colour.  The development of children’s artistic and cultural awareness supports their imagination and creativity. It is through this variety of experiences that children recreate their world and interpret their own ideas. This lies at the heart of creativity and expression and has many links to the other areas of learning. Children in Class 1 will have regular opportunities to engage with the arts, enabling them to explore and play with a wide range of media and materials. We believe that children need to experience at first hand the consequences of the decisions they have made, rather than quickly being shown by an adult how to get it 'right'. Children in class one are given regular opportunities to experience purposeful making activities, allowing them to demonstrate their creativity, imagination - as well as making mistakes.</a:t>
                      </a:r>
                      <a:endParaRPr lang="en-US" sz="110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3982566">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dirty="0">
                          <a:solidFill>
                            <a:schemeClr val="tx1"/>
                          </a:solidFill>
                          <a:latin typeface="Sassoon Infant Std" panose="020B0503020103030203" pitchFamily="34" charset="0"/>
                        </a:rPr>
                        <a:t> </a:t>
                      </a:r>
                      <a:r>
                        <a:rPr lang="en-GB" sz="1200" b="1" dirty="0">
                          <a:solidFill>
                            <a:schemeClr val="tx1"/>
                          </a:solidFill>
                          <a:latin typeface="Sassoon Infant Std" panose="020B0503020103030203" pitchFamily="34" charset="0"/>
                        </a:rPr>
                        <a:t>Drawing skills (Kapow)</a:t>
                      </a:r>
                    </a:p>
                    <a:p>
                      <a:pPr algn="ctr"/>
                      <a:r>
                        <a:rPr lang="en-GB" sz="1200" b="0" dirty="0">
                          <a:solidFill>
                            <a:schemeClr val="tx1"/>
                          </a:solidFill>
                          <a:latin typeface="Sassoon Infant Std" panose="020B0503020103030203" pitchFamily="34" charset="0"/>
                        </a:rPr>
                        <a:t>Mark making with different media</a:t>
                      </a:r>
                    </a:p>
                    <a:p>
                      <a:pPr algn="ctr"/>
                      <a:endParaRPr lang="en-GB" sz="1200" b="0" dirty="0">
                        <a:solidFill>
                          <a:schemeClr val="tx1"/>
                        </a:solidFill>
                        <a:latin typeface="Sassoon Infant Std" panose="020B0503020103030203" pitchFamily="34" charset="0"/>
                      </a:endParaRPr>
                    </a:p>
                    <a:p>
                      <a:pPr algn="ctr"/>
                      <a:r>
                        <a:rPr lang="en-GB" sz="1200" b="0" dirty="0">
                          <a:solidFill>
                            <a:schemeClr val="tx1"/>
                          </a:solidFill>
                          <a:latin typeface="Sassoon Infant Std" panose="020B0503020103030203" pitchFamily="34" charset="0"/>
                        </a:rPr>
                        <a:t>Observational pencil drawings </a:t>
                      </a:r>
                    </a:p>
                    <a:p>
                      <a:pPr algn="ctr"/>
                      <a:endParaRPr lang="en-GB" sz="1200" b="0" dirty="0">
                        <a:solidFill>
                          <a:schemeClr val="tx1"/>
                        </a:solidFill>
                        <a:latin typeface="Sassoon Infant Std" panose="020B0503020103030203" pitchFamily="34" charset="0"/>
                      </a:endParaRPr>
                    </a:p>
                    <a:p>
                      <a:pPr algn="ctr"/>
                      <a:r>
                        <a:rPr lang="en-GB" sz="1200" b="0" dirty="0">
                          <a:solidFill>
                            <a:schemeClr val="tx1"/>
                          </a:solidFill>
                          <a:latin typeface="Sassoon Infant Std" panose="020B0503020103030203" pitchFamily="34" charset="0"/>
                        </a:rPr>
                        <a:t>Drawing faces</a:t>
                      </a:r>
                    </a:p>
                    <a:p>
                      <a:pPr algn="ctr"/>
                      <a:endParaRPr lang="en-GB" sz="1200" b="0" dirty="0">
                        <a:solidFill>
                          <a:schemeClr val="tx1"/>
                        </a:solidFill>
                        <a:latin typeface="Sassoon Infant Std" panose="020B0503020103030203" pitchFamily="34" charset="0"/>
                      </a:endParaRPr>
                    </a:p>
                    <a:p>
                      <a:pPr algn="ctr"/>
                      <a:r>
                        <a:rPr lang="en-GB" sz="1200" b="0" dirty="0">
                          <a:solidFill>
                            <a:schemeClr val="tx1"/>
                          </a:solidFill>
                          <a:latin typeface="Sassoon Infant Std" panose="020B0503020103030203" pitchFamily="34" charset="0"/>
                        </a:rPr>
                        <a:t>Drawing faces in colour </a:t>
                      </a:r>
                    </a:p>
                    <a:p>
                      <a:pPr algn="ctr"/>
                      <a:endParaRPr lang="en-GB" sz="1200" dirty="0">
                        <a:solidFill>
                          <a:schemeClr val="tx1"/>
                        </a:solidFill>
                        <a:latin typeface="Sassoon Infant Std" panose="020B0503020103030203" pitchFamily="34" charset="0"/>
                      </a:endParaRPr>
                    </a:p>
                    <a:p>
                      <a:pPr algn="ctr"/>
                      <a:endParaRPr lang="en-US" sz="1200" dirty="0">
                        <a:latin typeface="Sassoon Infant Std" panose="020B0503020103030203" pitchFamily="34" charset="0"/>
                      </a:endParaRPr>
                    </a:p>
                    <a:p>
                      <a:pPr algn="ctr"/>
                      <a:r>
                        <a:rPr lang="en-US" sz="1200" dirty="0">
                          <a:latin typeface="Sassoon Infant Std" panose="020B0503020103030203" pitchFamily="34" charset="0"/>
                        </a:rPr>
                        <a:t>Autumnal</a:t>
                      </a:r>
                      <a:r>
                        <a:rPr lang="en-US" sz="1200" baseline="0" dirty="0">
                          <a:latin typeface="Sassoon Infant Std" panose="020B0503020103030203" pitchFamily="34" charset="0"/>
                        </a:rPr>
                        <a:t> art- drawing, painting, printing pumpkins.</a:t>
                      </a:r>
                    </a:p>
                    <a:p>
                      <a:pPr algn="ctr"/>
                      <a:endParaRPr lang="en-US" sz="1200" baseline="0" dirty="0">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1200" b="0">
                          <a:latin typeface="Sassoon Infant Std" panose="020B0503020103030203" pitchFamily="34" charset="0"/>
                        </a:rPr>
                        <a:t>Use different</a:t>
                      </a:r>
                      <a:r>
                        <a:rPr lang="en-US" sz="1200" b="0" baseline="0">
                          <a:latin typeface="Sassoon Infant Std" panose="020B0503020103030203" pitchFamily="34" charset="0"/>
                        </a:rPr>
                        <a:t> textures and materials to make houses for the three little pigs, bridges for the three </a:t>
                      </a:r>
                      <a:r>
                        <a:rPr lang="en-US" sz="1200" b="0" baseline="0" err="1">
                          <a:latin typeface="Sassoon Infant Std" panose="020B0503020103030203" pitchFamily="34" charset="0"/>
                        </a:rPr>
                        <a:t>billy</a:t>
                      </a:r>
                      <a:r>
                        <a:rPr lang="en-US" sz="1200" b="0" baseline="0">
                          <a:latin typeface="Sassoon Infant Std" panose="020B0503020103030203" pitchFamily="34" charset="0"/>
                        </a:rPr>
                        <a:t> goats gruff.</a:t>
                      </a:r>
                    </a:p>
                    <a:p>
                      <a:pPr algn="ctr">
                        <a:lnSpc>
                          <a:spcPct val="107000"/>
                        </a:lnSpc>
                        <a:spcAft>
                          <a:spcPts val="800"/>
                        </a:spcAft>
                      </a:pPr>
                      <a:endParaRPr lang="en-US" sz="1200" b="1" baseline="0">
                        <a:latin typeface="Sassoon Infant Std" panose="020B0503020103030203" pitchFamily="34" charset="0"/>
                      </a:endParaRPr>
                    </a:p>
                    <a:p>
                      <a:pPr algn="ctr">
                        <a:lnSpc>
                          <a:spcPct val="107000"/>
                        </a:lnSpc>
                        <a:spcAft>
                          <a:spcPts val="800"/>
                        </a:spcAft>
                      </a:pPr>
                      <a:r>
                        <a:rPr lang="en-US" sz="1200" b="0" baseline="0">
                          <a:latin typeface="Sassoon Infant Std" panose="020B0503020103030203" pitchFamily="34" charset="0"/>
                        </a:rPr>
                        <a:t>Design, bake and decorate Gingerbread men. </a:t>
                      </a:r>
                      <a:endParaRPr lang="en-US" sz="1200" b="0">
                        <a:latin typeface="Sassoon Infant Std" panose="020B0503020103030203" pitchFamily="34" charset="0"/>
                      </a:endParaRPr>
                    </a:p>
                    <a:p>
                      <a:pPr algn="ctr">
                        <a:lnSpc>
                          <a:spcPct val="107000"/>
                        </a:lnSpc>
                        <a:spcAft>
                          <a:spcPts val="800"/>
                        </a:spcAft>
                      </a:pPr>
                      <a:endParaRPr lang="en-US" sz="1200" b="1">
                        <a:latin typeface="Sassoon Infant Std" panose="020B0503020103030203" pitchFamily="34" charset="0"/>
                      </a:endParaRPr>
                    </a:p>
                    <a:p>
                      <a:pPr algn="ctr">
                        <a:lnSpc>
                          <a:spcPct val="107000"/>
                        </a:lnSpc>
                        <a:spcAft>
                          <a:spcPts val="800"/>
                        </a:spcAft>
                      </a:pPr>
                      <a:endParaRPr lang="en-US" sz="1200" b="1">
                        <a:latin typeface="Sassoon Infant Std" panose="020B0503020103030203" pitchFamily="34" charset="0"/>
                      </a:endParaRPr>
                    </a:p>
                    <a:p>
                      <a:pPr algn="ctr">
                        <a:lnSpc>
                          <a:spcPct val="107000"/>
                        </a:lnSpc>
                        <a:spcAft>
                          <a:spcPts val="800"/>
                        </a:spcAft>
                      </a:pPr>
                      <a:r>
                        <a:rPr lang="en-US" sz="1200" b="1">
                          <a:latin typeface="Sassoon Infant Std" panose="020B0503020103030203" pitchFamily="34" charset="0"/>
                        </a:rPr>
                        <a:t>Firework pictures. Christmas decorations, Christmas cards, Christmas songs/poems</a:t>
                      </a:r>
                      <a:endParaRPr lang="en-GB" sz="1200" b="1">
                        <a:solidFill>
                          <a:schemeClr val="tx1"/>
                        </a:solidFill>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a:latin typeface="Sassoon Infant Std" panose="020B0503020103030203" pitchFamily="34" charset="0"/>
                        </a:rPr>
                        <a:t>Role Play of The Nativity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1200" b="1" baseline="0" dirty="0">
                          <a:latin typeface="Sassoon Infant Std" panose="020B0503020103030203" pitchFamily="34" charset="0"/>
                        </a:rPr>
                        <a:t>Sculpture and 3D (Kapow)</a:t>
                      </a:r>
                    </a:p>
                    <a:p>
                      <a:pPr algn="ctr">
                        <a:lnSpc>
                          <a:spcPct val="107000"/>
                        </a:lnSpc>
                        <a:spcAft>
                          <a:spcPts val="800"/>
                        </a:spcAft>
                      </a:pPr>
                      <a:r>
                        <a:rPr lang="en-US" sz="1200" b="0" baseline="0" dirty="0">
                          <a:latin typeface="Sassoon Infant Std" panose="020B0503020103030203" pitchFamily="34" charset="0"/>
                        </a:rPr>
                        <a:t>Manipulation and experimentation using clay and playdough. </a:t>
                      </a:r>
                    </a:p>
                    <a:p>
                      <a:pPr algn="ctr">
                        <a:lnSpc>
                          <a:spcPct val="107000"/>
                        </a:lnSpc>
                        <a:spcAft>
                          <a:spcPts val="800"/>
                        </a:spcAft>
                      </a:pPr>
                      <a:r>
                        <a:rPr lang="en-US" sz="1200" b="0" baseline="0" dirty="0">
                          <a:latin typeface="Sassoon Infant Std" panose="020B0503020103030203" pitchFamily="34" charset="0"/>
                        </a:rPr>
                        <a:t>3D landscape art </a:t>
                      </a:r>
                    </a:p>
                    <a:p>
                      <a:pPr algn="ctr">
                        <a:lnSpc>
                          <a:spcPct val="107000"/>
                        </a:lnSpc>
                        <a:spcAft>
                          <a:spcPts val="800"/>
                        </a:spcAft>
                      </a:pPr>
                      <a:r>
                        <a:rPr lang="en-US" sz="1200" b="0" baseline="0" dirty="0">
                          <a:latin typeface="Sassoon Infant Std" panose="020B0503020103030203" pitchFamily="34" charset="0"/>
                        </a:rPr>
                        <a:t>Design, create and paint animal sculptures.</a:t>
                      </a:r>
                    </a:p>
                    <a:p>
                      <a:pPr algn="ctr">
                        <a:lnSpc>
                          <a:spcPct val="107000"/>
                        </a:lnSpc>
                        <a:spcAft>
                          <a:spcPts val="800"/>
                        </a:spcAft>
                      </a:pPr>
                      <a:endParaRPr lang="en-US" sz="1200" baseline="0" dirty="0">
                        <a:latin typeface="Sassoon Infant Std" panose="020B0503020103030203" pitchFamily="34" charset="0"/>
                      </a:endParaRPr>
                    </a:p>
                    <a:p>
                      <a:pPr algn="ctr">
                        <a:lnSpc>
                          <a:spcPct val="107000"/>
                        </a:lnSpc>
                        <a:spcAft>
                          <a:spcPts val="800"/>
                        </a:spcAft>
                      </a:pPr>
                      <a:r>
                        <a:rPr lang="en-US" sz="1200" baseline="0" dirty="0">
                          <a:latin typeface="Sassoon Infant Std" panose="020B0503020103030203" pitchFamily="34" charset="0"/>
                        </a:rPr>
                        <a:t>Animal prints</a:t>
                      </a:r>
                    </a:p>
                    <a:p>
                      <a:pPr algn="ctr">
                        <a:lnSpc>
                          <a:spcPct val="107000"/>
                        </a:lnSpc>
                        <a:spcAft>
                          <a:spcPts val="800"/>
                        </a:spcAft>
                      </a:pPr>
                      <a:r>
                        <a:rPr lang="en-US" sz="1200" baseline="0" dirty="0">
                          <a:latin typeface="Sassoon Infant Std" panose="020B0503020103030203" pitchFamily="34" charset="0"/>
                        </a:rPr>
                        <a:t>Making animal masks</a:t>
                      </a:r>
                    </a:p>
                    <a:p>
                      <a:pPr algn="ctr">
                        <a:lnSpc>
                          <a:spcPct val="107000"/>
                        </a:lnSpc>
                        <a:spcAft>
                          <a:spcPts val="800"/>
                        </a:spcAft>
                      </a:pPr>
                      <a:r>
                        <a:rPr lang="en-US" sz="1200" baseline="0" dirty="0">
                          <a:latin typeface="Sassoon Infant Std" panose="020B0503020103030203" pitchFamily="34" charset="0"/>
                        </a:rPr>
                        <a:t>Clay modelling of different animals.</a:t>
                      </a:r>
                    </a:p>
                    <a:p>
                      <a:pPr algn="ctr">
                        <a:lnSpc>
                          <a:spcPct val="107000"/>
                        </a:lnSpc>
                        <a:spcAft>
                          <a:spcPts val="800"/>
                        </a:spcAft>
                      </a:pPr>
                      <a:r>
                        <a:rPr lang="en-US" sz="1200" baseline="0" dirty="0" err="1">
                          <a:latin typeface="Sassoon Infant Std" panose="020B0503020103030203" pitchFamily="34" charset="0"/>
                        </a:rPr>
                        <a:t>Breif</a:t>
                      </a:r>
                      <a:r>
                        <a:rPr lang="en-US" sz="1200" baseline="0" dirty="0">
                          <a:latin typeface="Sassoon Infant Std" panose="020B0503020103030203" pitchFamily="34" charset="0"/>
                        </a:rPr>
                        <a:t> look at </a:t>
                      </a:r>
                      <a:r>
                        <a:rPr lang="en-US" sz="1200" b="1" baseline="0" dirty="0">
                          <a:latin typeface="Sassoon Infant Std" panose="020B0503020103030203" pitchFamily="34" charset="0"/>
                        </a:rPr>
                        <a:t>Chinese New Year</a:t>
                      </a:r>
                      <a:r>
                        <a:rPr lang="en-US" sz="1200" baseline="0" dirty="0">
                          <a:latin typeface="Sassoon Infant Std" panose="020B0503020103030203" pitchFamily="34" charset="0"/>
                        </a:rPr>
                        <a:t> – Chinese dragon/lion dancing, making puppets. </a:t>
                      </a:r>
                    </a:p>
                    <a:p>
                      <a:pPr algn="ctr">
                        <a:lnSpc>
                          <a:spcPct val="107000"/>
                        </a:lnSpc>
                        <a:spcAft>
                          <a:spcPts val="800"/>
                        </a:spcAft>
                      </a:pPr>
                      <a:r>
                        <a:rPr lang="en-US" sz="1200" baseline="0" dirty="0">
                          <a:latin typeface="Sassoon Infant Std" panose="020B0503020103030203" pitchFamily="34" charset="0"/>
                        </a:rPr>
                        <a:t>Owl art?</a:t>
                      </a:r>
                      <a:endParaRPr lang="en-US" sz="1200" dirty="0">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0" dirty="0">
                          <a:latin typeface="Sassoon Infant Std" panose="020B0503020103030203" pitchFamily="34" charset="0"/>
                        </a:rPr>
                        <a:t>Artwork</a:t>
                      </a:r>
                      <a:r>
                        <a:rPr lang="en-US" sz="1200" b="0" baseline="0" dirty="0">
                          <a:latin typeface="Sassoon Infant Std" panose="020B0503020103030203" pitchFamily="34" charset="0"/>
                        </a:rPr>
                        <a:t> themed around Eric Carle- The seasons poster.</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b="0" baseline="0" dirty="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0" baseline="0" dirty="0">
                          <a:latin typeface="Sassoon Infant Std" panose="020B0503020103030203" pitchFamily="34" charset="0"/>
                        </a:rPr>
                        <a:t>Explore what can be made (artwork) from recycling, make a whole class piece.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b="0" baseline="0" dirty="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0" baseline="0" dirty="0">
                          <a:latin typeface="Sassoon Infant Std" panose="020B0503020103030203" pitchFamily="34" charset="0"/>
                        </a:rPr>
                        <a:t>Recycling center role play area. </a:t>
                      </a:r>
                      <a:endParaRPr lang="en-US" sz="1200" b="0" dirty="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dirty="0">
                          <a:latin typeface="Sassoon Infant Std" panose="020B0503020103030203" pitchFamily="34" charset="0"/>
                        </a:rPr>
                        <a:t>Mother’s Day crafts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dirty="0">
                          <a:latin typeface="Sassoon Infant Std" panose="020B0503020103030203" pitchFamily="34" charset="0"/>
                        </a:rPr>
                        <a:t>Easter crafts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solidFill>
                            <a:schemeClr val="tx1"/>
                          </a:solidFill>
                          <a:latin typeface="Sassoon Infant Std" panose="020B0503020103030203" pitchFamily="34" charset="0"/>
                        </a:rPr>
                        <a:t>Design</a:t>
                      </a:r>
                      <a:r>
                        <a:rPr lang="en-US" sz="1200" baseline="0">
                          <a:solidFill>
                            <a:schemeClr val="tx1"/>
                          </a:solidFill>
                          <a:latin typeface="Sassoon Infant Std" panose="020B0503020103030203" pitchFamily="34" charset="0"/>
                        </a:rPr>
                        <a:t> and make rockets. Design and make objects they may need in space, thinking about form and function.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aseline="0">
                        <a:solidFill>
                          <a:schemeClr val="tx1"/>
                        </a:solidFill>
                        <a:latin typeface="Sassoon Infant Std" panose="020B0503020103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aseline="0">
                          <a:solidFill>
                            <a:schemeClr val="tx1"/>
                          </a:solidFill>
                          <a:latin typeface="Sassoon Infant Std" panose="020B0503020103030203" pitchFamily="34" charset="0"/>
                        </a:rPr>
                        <a:t>Large construction items to make own vehicles outside.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aseline="0">
                        <a:solidFill>
                          <a:schemeClr val="tx1"/>
                        </a:solidFill>
                        <a:latin typeface="Sassoon Infant Std" panose="020B0503020103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aseline="0">
                          <a:solidFill>
                            <a:schemeClr val="tx1"/>
                          </a:solidFill>
                          <a:latin typeface="Sassoon Infant Std" panose="020B0503020103030203" pitchFamily="34" charset="0"/>
                        </a:rPr>
                        <a:t>Junk modelling of vehicles.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aseline="0">
                        <a:solidFill>
                          <a:schemeClr val="tx1"/>
                        </a:solidFill>
                        <a:latin typeface="Sassoon Infant Std" panose="020B0503020103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aseline="0">
                          <a:solidFill>
                            <a:schemeClr val="tx1"/>
                          </a:solidFill>
                          <a:latin typeface="Sassoon Infant Std" panose="020B0503020103030203" pitchFamily="34" charset="0"/>
                        </a:rPr>
                        <a:t>Choose a country that the children could fly to and learn about that country's culture and way of life. Learn a song/dance from that country. </a:t>
                      </a:r>
                      <a:endParaRPr lang="en-US" sz="1200">
                        <a:solidFill>
                          <a:schemeClr val="tx1"/>
                        </a:solidFill>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tx1"/>
                          </a:solidFill>
                          <a:latin typeface="Sassoon Infant Std" panose="020B0503020103030203" pitchFamily="34" charset="0"/>
                        </a:rPr>
                        <a:t>Sand pictures</a:t>
                      </a:r>
                    </a:p>
                    <a:p>
                      <a:pPr algn="ctr"/>
                      <a:endParaRPr lang="en-US" sz="1200" dirty="0">
                        <a:solidFill>
                          <a:schemeClr val="tx1"/>
                        </a:solidFill>
                        <a:latin typeface="Sassoon Infant Std" panose="020B0503020103030203" pitchFamily="34" charset="0"/>
                      </a:endParaRPr>
                    </a:p>
                    <a:p>
                      <a:pPr algn="ctr"/>
                      <a:r>
                        <a:rPr lang="en-US" sz="1200" dirty="0">
                          <a:solidFill>
                            <a:schemeClr val="tx1"/>
                          </a:solidFill>
                          <a:latin typeface="Sassoon Infant Std" panose="020B0503020103030203" pitchFamily="34" charset="0"/>
                        </a:rPr>
                        <a:t>Puppet shows</a:t>
                      </a:r>
                    </a:p>
                    <a:p>
                      <a:pPr algn="ctr"/>
                      <a:endParaRPr lang="en-US" sz="1200" dirty="0">
                        <a:solidFill>
                          <a:schemeClr val="tx1"/>
                        </a:solidFill>
                        <a:latin typeface="Sassoon Infant Std" panose="020B0503020103030203" pitchFamily="34" charset="0"/>
                      </a:endParaRPr>
                    </a:p>
                    <a:p>
                      <a:pPr algn="ctr"/>
                      <a:r>
                        <a:rPr lang="en-US" sz="1200" dirty="0">
                          <a:solidFill>
                            <a:schemeClr val="tx1"/>
                          </a:solidFill>
                          <a:latin typeface="Sassoon Infant Std" panose="020B0503020103030203" pitchFamily="34" charset="0"/>
                        </a:rPr>
                        <a:t>Salt</a:t>
                      </a:r>
                      <a:r>
                        <a:rPr lang="en-US" sz="1200" baseline="0" dirty="0">
                          <a:solidFill>
                            <a:schemeClr val="tx1"/>
                          </a:solidFill>
                          <a:latin typeface="Sassoon Infant Std" panose="020B0503020103030203" pitchFamily="34" charset="0"/>
                        </a:rPr>
                        <a:t> dough fossils</a:t>
                      </a:r>
                    </a:p>
                    <a:p>
                      <a:pPr algn="ctr"/>
                      <a:endParaRPr lang="en-US" sz="1200" baseline="0" dirty="0">
                        <a:solidFill>
                          <a:schemeClr val="tx1"/>
                        </a:solidFill>
                        <a:latin typeface="Sassoon Infant Std" panose="020B0503020103030203" pitchFamily="34" charset="0"/>
                      </a:endParaRPr>
                    </a:p>
                    <a:p>
                      <a:pPr algn="ctr"/>
                      <a:r>
                        <a:rPr lang="en-US" sz="1200" baseline="0" dirty="0">
                          <a:solidFill>
                            <a:schemeClr val="tx1"/>
                          </a:solidFill>
                          <a:latin typeface="Sassoon Infant Std" panose="020B0503020103030203" pitchFamily="34" charset="0"/>
                        </a:rPr>
                        <a:t>Water pictures, collage shading, adding beach huts.</a:t>
                      </a:r>
                    </a:p>
                    <a:p>
                      <a:pPr algn="ctr"/>
                      <a:endParaRPr lang="en-US" sz="1200" baseline="0" dirty="0">
                        <a:solidFill>
                          <a:schemeClr val="tx1"/>
                        </a:solidFill>
                        <a:latin typeface="Sassoon Infant Std" panose="020B0503020103030203" pitchFamily="34" charset="0"/>
                      </a:endParaRPr>
                    </a:p>
                    <a:p>
                      <a:pPr algn="ctr"/>
                      <a:r>
                        <a:rPr lang="en-US" sz="1200" baseline="0" dirty="0">
                          <a:solidFill>
                            <a:schemeClr val="tx1"/>
                          </a:solidFill>
                          <a:latin typeface="Sassoon Infant Std" panose="020B0503020103030203" pitchFamily="34" charset="0"/>
                        </a:rPr>
                        <a:t>Under the sea art. </a:t>
                      </a:r>
                    </a:p>
                    <a:p>
                      <a:pPr algn="ctr"/>
                      <a:endParaRPr lang="en-US" sz="1200" dirty="0">
                        <a:solidFill>
                          <a:schemeClr val="tx1"/>
                        </a:solidFill>
                        <a:latin typeface="Sassoon Infant Std" panose="020B0503020103030203" pitchFamily="34" charset="0"/>
                      </a:endParaRPr>
                    </a:p>
                    <a:p>
                      <a:pPr algn="ctr"/>
                      <a:r>
                        <a:rPr lang="en-US" sz="1200" b="1" dirty="0">
                          <a:solidFill>
                            <a:schemeClr val="tx1"/>
                          </a:solidFill>
                          <a:latin typeface="Sassoon Infant Std" panose="020B0503020103030203" pitchFamily="34" charset="0"/>
                        </a:rPr>
                        <a:t>Father’s </a:t>
                      </a:r>
                    </a:p>
                    <a:p>
                      <a:pPr algn="ctr"/>
                      <a:r>
                        <a:rPr lang="en-US" sz="1200" b="1" dirty="0">
                          <a:solidFill>
                            <a:schemeClr val="tx1"/>
                          </a:solidFill>
                          <a:latin typeface="Sassoon Infant Std" panose="020B0503020103030203" pitchFamily="34" charset="0"/>
                        </a:rPr>
                        <a:t>Day Crafts </a:t>
                      </a:r>
                      <a:endParaRPr lang="en-GB" sz="1200" b="1" dirty="0">
                        <a:solidFill>
                          <a:schemeClr val="tx1"/>
                        </a:solidFill>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803" y="5402423"/>
            <a:ext cx="700239" cy="70023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818" y="5348393"/>
            <a:ext cx="498903" cy="498903"/>
          </a:xfrm>
          <a:prstGeom prst="rect">
            <a:avLst/>
          </a:prstGeom>
        </p:spPr>
      </p:pic>
      <p:pic>
        <p:nvPicPr>
          <p:cNvPr id="2" name="Picture 1">
            <a:extLst>
              <a:ext uri="{FF2B5EF4-FFF2-40B4-BE49-F238E27FC236}">
                <a16:creationId xmlns:a16="http://schemas.microsoft.com/office/drawing/2014/main" id="{33526D4B-AE97-2CB4-8C20-19F1CA625774}"/>
              </a:ext>
            </a:extLst>
          </p:cNvPr>
          <p:cNvPicPr>
            <a:picLocks noChangeAspect="1"/>
          </p:cNvPicPr>
          <p:nvPr/>
        </p:nvPicPr>
        <p:blipFill>
          <a:blip r:embed="rId5"/>
          <a:stretch>
            <a:fillRect/>
          </a:stretch>
        </p:blipFill>
        <p:spPr>
          <a:xfrm>
            <a:off x="161925" y="0"/>
            <a:ext cx="1142222" cy="714375"/>
          </a:xfrm>
          <a:prstGeom prst="rect">
            <a:avLst/>
          </a:prstGeom>
        </p:spPr>
      </p:pic>
      <p:sp>
        <p:nvSpPr>
          <p:cNvPr id="6" name="Title 1">
            <a:extLst>
              <a:ext uri="{FF2B5EF4-FFF2-40B4-BE49-F238E27FC236}">
                <a16:creationId xmlns:a16="http://schemas.microsoft.com/office/drawing/2014/main" id="{643BB83B-F4D6-7976-100B-627BA4DD0D0D}"/>
              </a:ext>
            </a:extLst>
          </p:cNvPr>
          <p:cNvSpPr txBox="1">
            <a:spLocks/>
          </p:cNvSpPr>
          <p:nvPr/>
        </p:nvSpPr>
        <p:spPr>
          <a:xfrm>
            <a:off x="1408922" y="0"/>
            <a:ext cx="8497078" cy="334981"/>
          </a:xfrm>
          <a:prstGeom prst="rect">
            <a:avLst/>
          </a:prstGeom>
          <a:solidFill>
            <a:srgbClr val="CC99FF"/>
          </a:solidFill>
        </p:spPr>
        <p:txBody>
          <a:bodyPr vert="horz" lIns="74295" tIns="37148" rIns="74295" bIns="37148"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b="1">
                <a:latin typeface="Sassoon Infant Std" panose="020B0503020103030203" pitchFamily="34" charset="0"/>
                <a:cs typeface="Amatic SC" panose="00000500000000000000" pitchFamily="2" charset="-79"/>
              </a:rPr>
              <a:t>Reception Long - Term Plan 23-24</a:t>
            </a:r>
            <a:endParaRPr lang="en-GB" sz="2000" b="1">
              <a:latin typeface="Sassoon Infant Std" panose="020B0503020103030203" pitchFamily="34" charset="0"/>
              <a:cs typeface="Amatic SC" panose="00000500000000000000" pitchFamily="2" charset="-79"/>
            </a:endParaRPr>
          </a:p>
        </p:txBody>
      </p:sp>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58156">
            <a:off x="1319394" y="29597"/>
            <a:ext cx="344118" cy="344118"/>
          </a:xfrm>
          <a:prstGeom prst="rect">
            <a:avLst/>
          </a:prstGeom>
        </p:spPr>
      </p:pic>
      <p:pic>
        <p:nvPicPr>
          <p:cNvPr id="7" name="Picture 6">
            <a:extLst>
              <a:ext uri="{FF2B5EF4-FFF2-40B4-BE49-F238E27FC236}">
                <a16:creationId xmlns:a16="http://schemas.microsoft.com/office/drawing/2014/main" id="{21D58B7E-D07D-C02D-4ECA-C74B42BE59E7}"/>
              </a:ext>
            </a:extLst>
          </p:cNvPr>
          <p:cNvPicPr>
            <a:picLocks noChangeAspect="1"/>
          </p:cNvPicPr>
          <p:nvPr/>
        </p:nvPicPr>
        <p:blipFill>
          <a:blip r:embed="rId7"/>
          <a:stretch>
            <a:fillRect/>
          </a:stretch>
        </p:blipFill>
        <p:spPr>
          <a:xfrm>
            <a:off x="89231" y="5828413"/>
            <a:ext cx="955797" cy="964272"/>
          </a:xfrm>
          <a:prstGeom prst="rect">
            <a:avLst/>
          </a:prstGeom>
          <a:ln>
            <a:noFill/>
          </a:ln>
          <a:effectLst>
            <a:softEdge rad="112500"/>
          </a:effec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189119" y="0"/>
            <a:ext cx="555150" cy="585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33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16374846"/>
              </p:ext>
            </p:extLst>
          </p:nvPr>
        </p:nvGraphicFramePr>
        <p:xfrm>
          <a:off x="0" y="407371"/>
          <a:ext cx="9906001" cy="6450629"/>
        </p:xfrm>
        <a:graphic>
          <a:graphicData uri="http://schemas.openxmlformats.org/drawingml/2006/table">
            <a:tbl>
              <a:tblPr firstRow="1" bandRow="1">
                <a:tableStyleId>{5C22544A-7EE6-4342-B048-85BDC9FD1C3A}</a:tableStyleId>
              </a:tblPr>
              <a:tblGrid>
                <a:gridCol w="1415143">
                  <a:extLst>
                    <a:ext uri="{9D8B030D-6E8A-4147-A177-3AD203B41FA5}">
                      <a16:colId xmlns:a16="http://schemas.microsoft.com/office/drawing/2014/main" val="385991600"/>
                    </a:ext>
                  </a:extLst>
                </a:gridCol>
                <a:gridCol w="1415143">
                  <a:extLst>
                    <a:ext uri="{9D8B030D-6E8A-4147-A177-3AD203B41FA5}">
                      <a16:colId xmlns:a16="http://schemas.microsoft.com/office/drawing/2014/main" val="2865123548"/>
                    </a:ext>
                  </a:extLst>
                </a:gridCol>
                <a:gridCol w="1415143">
                  <a:extLst>
                    <a:ext uri="{9D8B030D-6E8A-4147-A177-3AD203B41FA5}">
                      <a16:colId xmlns:a16="http://schemas.microsoft.com/office/drawing/2014/main" val="872926247"/>
                    </a:ext>
                  </a:extLst>
                </a:gridCol>
                <a:gridCol w="1415143">
                  <a:extLst>
                    <a:ext uri="{9D8B030D-6E8A-4147-A177-3AD203B41FA5}">
                      <a16:colId xmlns:a16="http://schemas.microsoft.com/office/drawing/2014/main" val="1315738151"/>
                    </a:ext>
                  </a:extLst>
                </a:gridCol>
                <a:gridCol w="1415143">
                  <a:extLst>
                    <a:ext uri="{9D8B030D-6E8A-4147-A177-3AD203B41FA5}">
                      <a16:colId xmlns:a16="http://schemas.microsoft.com/office/drawing/2014/main" val="2709165749"/>
                    </a:ext>
                  </a:extLst>
                </a:gridCol>
                <a:gridCol w="1415143">
                  <a:extLst>
                    <a:ext uri="{9D8B030D-6E8A-4147-A177-3AD203B41FA5}">
                      <a16:colId xmlns:a16="http://schemas.microsoft.com/office/drawing/2014/main" val="2335150482"/>
                    </a:ext>
                  </a:extLst>
                </a:gridCol>
                <a:gridCol w="1415143">
                  <a:extLst>
                    <a:ext uri="{9D8B030D-6E8A-4147-A177-3AD203B41FA5}">
                      <a16:colId xmlns:a16="http://schemas.microsoft.com/office/drawing/2014/main" val="4046203905"/>
                    </a:ext>
                  </a:extLst>
                </a:gridCol>
              </a:tblGrid>
              <a:tr h="404278">
                <a:tc>
                  <a:txBody>
                    <a:bodyPr/>
                    <a:lstStyle/>
                    <a:p>
                      <a:pPr algn="ctr"/>
                      <a:endParaRPr lang="en-GB" sz="1200"/>
                    </a:p>
                  </a:txBody>
                  <a:tcPr marL="74295" marR="74295" marT="37148" marB="3714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Autumn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Autumn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Spring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1</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tx1"/>
                          </a:solidFill>
                          <a:latin typeface="Sassoon Infant Std" panose="020B0503020103030203" pitchFamily="34" charset="0"/>
                          <a:cs typeface="Amatic SC" panose="00000500000000000000" pitchFamily="2" charset="-79"/>
                        </a:rPr>
                        <a:t>Summer 2</a:t>
                      </a:r>
                      <a:endParaRPr lang="en-GB" sz="1800">
                        <a:solidFill>
                          <a:schemeClr val="tx1"/>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955017">
                <a:tc>
                  <a:txBody>
                    <a:bodyPr/>
                    <a:lstStyle/>
                    <a:p>
                      <a:pPr algn="ctr"/>
                      <a:r>
                        <a:rPr lang="en-US" sz="1400" b="1">
                          <a:solidFill>
                            <a:srgbClr val="7030A0"/>
                          </a:solidFill>
                          <a:latin typeface="Sassoon Infant Std" panose="020B0503020103030203" pitchFamily="34" charset="0"/>
                          <a:cs typeface="Amatic SC" panose="00000500000000000000" pitchFamily="2" charset="-79"/>
                        </a:rPr>
                        <a:t>General Themes </a:t>
                      </a:r>
                      <a:endParaRPr lang="en-GB"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a:solidFill>
                            <a:srgbClr val="7030A0"/>
                          </a:solidFill>
                          <a:latin typeface="Sassoon Infant Std" panose="020B0503020103030203" pitchFamily="34" charset="0"/>
                          <a:cs typeface="Amatic SC"/>
                        </a:rPr>
                        <a:t>I am special &amp; Harvest</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a:solidFill>
                            <a:srgbClr val="7030A0"/>
                          </a:solidFill>
                          <a:latin typeface="Sassoon Infant Std" panose="020B0503020103030203" pitchFamily="34" charset="0"/>
                          <a:cs typeface="Amatic SC"/>
                        </a:rPr>
                        <a:t>Special people &amp; Christmas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a:solidFill>
                            <a:srgbClr val="7030A0"/>
                          </a:solidFill>
                          <a:latin typeface="Sassoon Infant Std" panose="020B0503020103030203" pitchFamily="34" charset="0"/>
                          <a:cs typeface="Amatic SC"/>
                        </a:rPr>
                        <a:t>Stories Jesus told &amp;</a:t>
                      </a:r>
                    </a:p>
                    <a:p>
                      <a:pPr algn="ctr"/>
                      <a:r>
                        <a:rPr lang="en-US" sz="1400" b="1">
                          <a:solidFill>
                            <a:srgbClr val="7030A0"/>
                          </a:solidFill>
                          <a:latin typeface="Sassoon Infant Std" panose="020B0503020103030203" pitchFamily="34" charset="0"/>
                          <a:cs typeface="Amatic SC"/>
                        </a:rPr>
                        <a:t>Stories Jesus heard.</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rgbClr val="7030A0"/>
                          </a:solidFill>
                          <a:latin typeface="Sassoon Infant Std" panose="020B0503020103030203" pitchFamily="34" charset="0"/>
                          <a:cs typeface="Amatic SC"/>
                        </a:rPr>
                        <a:t>Easter</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b="1">
                          <a:solidFill>
                            <a:srgbClr val="7030A0"/>
                          </a:solidFill>
                          <a:latin typeface="Sassoon Infant Std" panose="020B0503020103030203" pitchFamily="34" charset="0"/>
                          <a:cs typeface="Amatic SC"/>
                        </a:rPr>
                        <a:t>Friendship &amp; </a:t>
                      </a:r>
                    </a:p>
                    <a:p>
                      <a:pPr algn="ctr"/>
                      <a:r>
                        <a:rPr lang="en-US" sz="1400" b="1">
                          <a:solidFill>
                            <a:srgbClr val="7030A0"/>
                          </a:solidFill>
                          <a:latin typeface="Sassoon Infant Std" panose="020B0503020103030203" pitchFamily="34" charset="0"/>
                          <a:cs typeface="Amatic SC"/>
                        </a:rPr>
                        <a:t>My special places</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a:solidFill>
                            <a:srgbClr val="7030A0"/>
                          </a:solidFill>
                          <a:latin typeface="Sassoon Infant Std" panose="020B0503020103030203" pitchFamily="34" charset="0"/>
                          <a:cs typeface="Amatic SC"/>
                        </a:rPr>
                        <a:t>Prayer &amp;</a:t>
                      </a:r>
                    </a:p>
                    <a:p>
                      <a:pPr marL="0" marR="0" lvl="0" indent="0" algn="ctr" rtl="0" eaLnBrk="1" fontAlgn="auto" latinLnBrk="0" hangingPunct="1">
                        <a:lnSpc>
                          <a:spcPct val="100000"/>
                        </a:lnSpc>
                        <a:spcBef>
                          <a:spcPts val="0"/>
                        </a:spcBef>
                        <a:spcAft>
                          <a:spcPts val="0"/>
                        </a:spcAft>
                        <a:buClrTx/>
                        <a:buSzTx/>
                        <a:buFontTx/>
                        <a:buNone/>
                      </a:pPr>
                      <a:r>
                        <a:rPr lang="en-US" sz="1400" b="1">
                          <a:solidFill>
                            <a:srgbClr val="7030A0"/>
                          </a:solidFill>
                          <a:latin typeface="Sassoon Infant Std" panose="020B0503020103030203" pitchFamily="34" charset="0"/>
                          <a:cs typeface="Amatic SC"/>
                        </a:rPr>
                        <a:t>Special times  </a:t>
                      </a:r>
                      <a:endParaRPr lang="en-US" sz="1400" b="1">
                        <a:solidFill>
                          <a:srgbClr val="7030A0"/>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136502">
                <a:tc rowSpan="2">
                  <a:txBody>
                    <a:bodyPr/>
                    <a:lstStyle/>
                    <a:p>
                      <a:pPr algn="ctr"/>
                      <a:r>
                        <a:rPr lang="en-US" sz="1600" b="1">
                          <a:solidFill>
                            <a:schemeClr val="tx1"/>
                          </a:solidFill>
                          <a:latin typeface="Sassoon Infant Std" panose="020B0503020103030203" pitchFamily="34" charset="0"/>
                          <a:cs typeface="Amatic SC"/>
                        </a:rPr>
                        <a:t>Religious Education</a:t>
                      </a:r>
                    </a:p>
                    <a:p>
                      <a:pPr algn="ctr"/>
                      <a:endParaRPr lang="en-GB" sz="1300" b="1">
                        <a:solidFill>
                          <a:srgbClr val="7030A0"/>
                        </a:solidFill>
                        <a:latin typeface="Amatic SC"/>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a:solidFill>
                          <a:schemeClr val="tx1"/>
                        </a:solidFill>
                        <a:latin typeface="Amatic SC" panose="00000500000000000000" pitchFamily="2" charset="-79"/>
                        <a:cs typeface="Amatic SC" panose="00000500000000000000" pitchFamily="2" charset="-79"/>
                      </a:endParaRPr>
                    </a:p>
                    <a:p>
                      <a:pPr algn="ctr"/>
                      <a:endParaRPr lang="en-US" sz="2900" b="1">
                        <a:latin typeface="Amatic SC"/>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We are unique children of God</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God as a loving Father</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 Feelings and Emotions</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My gifts and talents</a:t>
                      </a:r>
                      <a:endParaRPr lang="en-US" sz="1200" b="0" i="0" u="none" strike="noStrike" noProof="0">
                        <a:latin typeface="Sassoon Infant Std" panose="020B0503020103030203" pitchFamily="34" charset="0"/>
                      </a:endParaRPr>
                    </a:p>
                    <a:p>
                      <a:pPr lvl="0" algn="l" defTabSz="914400">
                        <a:lnSpc>
                          <a:spcPct val="100000"/>
                        </a:lnSpc>
                        <a:spcBef>
                          <a:spcPts val="0"/>
                        </a:spcBef>
                        <a:spcAft>
                          <a:spcPts val="0"/>
                        </a:spcAft>
                        <a:buNone/>
                        <a:tabLst/>
                        <a:defRP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Giving thanks for food and God’s many gifts to us</a:t>
                      </a:r>
                    </a:p>
                    <a:p>
                      <a:pPr lvl="0" algn="l">
                        <a:lnSpc>
                          <a:spcPct val="100000"/>
                        </a:lnSpc>
                        <a:spcBef>
                          <a:spcPts val="0"/>
                        </a:spcBef>
                        <a:spcAft>
                          <a:spcPts val="0"/>
                        </a:spcAft>
                        <a:buNone/>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Story of Creation and exploring the wonders of our amazing world</a:t>
                      </a:r>
                    </a:p>
                    <a:p>
                      <a:pPr lvl="0" algn="ctr">
                        <a:lnSpc>
                          <a:spcPct val="100000"/>
                        </a:lnSpc>
                        <a:spcBef>
                          <a:spcPts val="0"/>
                        </a:spcBef>
                        <a:spcAft>
                          <a:spcPts val="0"/>
                        </a:spcAft>
                        <a:buNone/>
                      </a:pPr>
                      <a:endParaRPr lang="en-GB" sz="1200" b="0" i="0" u="none" strike="noStrike" noProof="0">
                        <a:latin typeface="Sassoon Infant Std" panose="020B0503020103030203" pitchFamily="34" charset="0"/>
                      </a:endParaRPr>
                    </a:p>
                    <a:p>
                      <a:pPr lvl="0" algn="ctr">
                        <a:lnSpc>
                          <a:spcPct val="100000"/>
                        </a:lnSpc>
                        <a:spcBef>
                          <a:spcPts val="0"/>
                        </a:spcBef>
                        <a:spcAft>
                          <a:spcPts val="0"/>
                        </a:spcAft>
                        <a:buNone/>
                      </a:pPr>
                      <a:r>
                        <a:rPr lang="en-GB" sz="1200" b="0" i="0" u="none" strike="noStrike" baseline="0" noProof="0">
                          <a:latin typeface="Sassoon Infant Std" panose="020B0503020103030203" pitchFamily="34" charset="0"/>
                        </a:rPr>
                        <a:t>. </a:t>
                      </a:r>
                      <a:endParaRPr lang="en-GB" sz="1200" b="0" i="0" u="none" strike="noStrike" noProof="0">
                        <a:latin typeface="Sassoon Infant Std" panose="020B0503020103030203" pitchFamily="34" charset="0"/>
                      </a:endParaRPr>
                    </a:p>
                    <a:p>
                      <a:pPr marL="0" marR="0" lvl="0" indent="0" algn="ctr">
                        <a:lnSpc>
                          <a:spcPct val="100000"/>
                        </a:lnSpc>
                        <a:spcBef>
                          <a:spcPts val="0"/>
                        </a:spcBef>
                        <a:spcAft>
                          <a:spcPts val="0"/>
                        </a:spcAft>
                        <a:buClrTx/>
                        <a:buSzTx/>
                        <a:buFontTx/>
                        <a:buNone/>
                      </a:pPr>
                      <a:endParaRPr lang="en-US" sz="1200">
                        <a:solidFill>
                          <a:schemeClr val="bg1">
                            <a:lumMod val="50000"/>
                          </a:schemeClr>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People who love us and help us</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People we trust</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Significant role models</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Exploring Christian values through the actions of others</a:t>
                      </a:r>
                      <a:endParaRPr lang="en-US" sz="1200" b="0" i="0" u="none" strike="noStrike" noProof="0">
                        <a:latin typeface="Sassoon Infant Std" panose="020B0503020103030203" pitchFamily="34" charset="0"/>
                      </a:endParaRPr>
                    </a:p>
                    <a:p>
                      <a:pPr marL="171450" lvl="0" indent="-171450" algn="l" defTabSz="914400">
                        <a:lnSpc>
                          <a:spcPct val="100000"/>
                        </a:lnSpc>
                        <a:spcBef>
                          <a:spcPts val="0"/>
                        </a:spcBef>
                        <a:spcAft>
                          <a:spcPts val="0"/>
                        </a:spcAft>
                        <a:buFont typeface="Arial" panose="020B0604020202020204" pitchFamily="34" charset="0"/>
                        <a:buChar char="•"/>
                        <a:tabLst/>
                        <a:defRP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Theme: Births and Birthdays</a:t>
                      </a:r>
                      <a:br>
                        <a:rPr lang="en-GB" sz="1200" b="0" i="0" u="none" strike="noStrike" noProof="0">
                          <a:latin typeface="Sassoon Infant Std" panose="020B0503020103030203" pitchFamily="34" charset="0"/>
                        </a:rPr>
                      </a:br>
                      <a:r>
                        <a:rPr lang="en-GB" sz="1200" b="0" i="0" u="none" strike="noStrike" noProof="0">
                          <a:latin typeface="Sassoon Infant Std" panose="020B0503020103030203" pitchFamily="34" charset="0"/>
                        </a:rPr>
                        <a:t>Nativity Story</a:t>
                      </a:r>
                    </a:p>
                    <a:p>
                      <a:pPr marL="171450" lvl="0" indent="-171450" algn="l">
                        <a:lnSpc>
                          <a:spcPct val="100000"/>
                        </a:lnSpc>
                        <a:spcBef>
                          <a:spcPts val="0"/>
                        </a:spcBef>
                        <a:spcAft>
                          <a:spcPts val="0"/>
                        </a:spcAft>
                        <a:buFont typeface="Arial" panose="020B0604020202020204" pitchFamily="34" charset="0"/>
                        <a:buChar cha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Festivals of Light – </a:t>
                      </a:r>
                      <a:r>
                        <a:rPr lang="en-GB" sz="1200" b="0" i="1" u="none" strike="noStrike" noProof="0">
                          <a:latin typeface="Sassoon Infant Std" panose="020B0503020103030203" pitchFamily="34" charset="0"/>
                        </a:rPr>
                        <a:t>Inc. Non-Christian Faith</a:t>
                      </a:r>
                      <a:endParaRPr lang="en-GB" sz="1200" b="0" i="0" u="none" strike="noStrike" noProof="0">
                        <a:latin typeface="Sassoon Infant Std" panose="020B0503020103030203" pitchFamily="34" charset="0"/>
                      </a:endParaRPr>
                    </a:p>
                    <a:p>
                      <a:pPr lvl="0" algn="ctr">
                        <a:lnSpc>
                          <a:spcPct val="100000"/>
                        </a:lnSpc>
                        <a:spcBef>
                          <a:spcPts val="0"/>
                        </a:spcBef>
                        <a:spcAft>
                          <a:spcPts val="0"/>
                        </a:spcAft>
                        <a:buNone/>
                      </a:pPr>
                      <a:endParaRPr lang="en-GB" sz="1200" b="0" i="0" u="none" strike="noStrike" noProof="0">
                        <a:latin typeface="Sassoon Infant Std" panose="020B0503020103030203" pitchFamily="34" charset="0"/>
                      </a:endParaRPr>
                    </a:p>
                    <a:p>
                      <a:pPr marL="0" marR="0" lvl="0" indent="0" algn="ctr">
                        <a:lnSpc>
                          <a:spcPct val="100000"/>
                        </a:lnSpc>
                        <a:spcBef>
                          <a:spcPts val="0"/>
                        </a:spcBef>
                        <a:spcAft>
                          <a:spcPts val="0"/>
                        </a:spcAft>
                        <a:buClrTx/>
                        <a:buSzTx/>
                        <a:buFontTx/>
                        <a:buNone/>
                      </a:pPr>
                      <a:endParaRPr lang="en-US" sz="1200">
                        <a:solidFill>
                          <a:schemeClr val="bg1">
                            <a:lumMod val="50000"/>
                          </a:schemeClr>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l">
                        <a:buFont typeface="Arial" panose="020B0604020202020204" pitchFamily="34" charset="0"/>
                        <a:buChar char="•"/>
                      </a:pPr>
                      <a:r>
                        <a:rPr lang="en-US" sz="1200">
                          <a:latin typeface="Sassoon Infant Std" panose="020B0503020103030203" pitchFamily="34" charset="0"/>
                        </a:rPr>
                        <a:t>The lost coin</a:t>
                      </a:r>
                    </a:p>
                    <a:p>
                      <a:pPr marL="171450" lvl="0" indent="-171450" algn="l">
                        <a:buFont typeface="Arial" panose="020B0604020202020204" pitchFamily="34" charset="0"/>
                        <a:buChar char="•"/>
                      </a:pPr>
                      <a:r>
                        <a:rPr lang="en-US" sz="1200">
                          <a:latin typeface="Sassoon Infant Std" panose="020B0503020103030203" pitchFamily="34" charset="0"/>
                        </a:rPr>
                        <a:t>The lost sheep</a:t>
                      </a:r>
                    </a:p>
                    <a:p>
                      <a:pPr marL="171450" lvl="0" indent="-171450" algn="l">
                        <a:buFont typeface="Arial" panose="020B0604020202020204" pitchFamily="34" charset="0"/>
                        <a:buChar char="•"/>
                      </a:pPr>
                      <a:r>
                        <a:rPr lang="en-US" sz="1200">
                          <a:latin typeface="Sassoon Infant Std" panose="020B0503020103030203" pitchFamily="34" charset="0"/>
                        </a:rPr>
                        <a:t>The Good Samaritan</a:t>
                      </a:r>
                    </a:p>
                    <a:p>
                      <a:pPr marL="171450" lvl="0" indent="-171450" algn="l">
                        <a:buFont typeface="Arial" panose="020B0604020202020204" pitchFamily="34" charset="0"/>
                        <a:buChar char="•"/>
                      </a:pPr>
                      <a:r>
                        <a:rPr lang="en-US" sz="1200">
                          <a:latin typeface="Sassoon Infant Std" panose="020B0503020103030203" pitchFamily="34" charset="0"/>
                        </a:rPr>
                        <a:t>The wise man and the foolish man. </a:t>
                      </a:r>
                    </a:p>
                    <a:p>
                      <a:pPr marL="171450" indent="-171450" algn="l">
                        <a:buFont typeface="Arial" panose="020B0604020202020204" pitchFamily="34" charset="0"/>
                        <a:buChar char="•"/>
                      </a:pPr>
                      <a:endParaRPr lang="en-US" sz="1200">
                        <a:latin typeface="Sassoon Infant Std" panose="020B0503020103030203" pitchFamily="34" charset="0"/>
                      </a:endParaRPr>
                    </a:p>
                    <a:p>
                      <a:pPr algn="ctr"/>
                      <a:endParaRPr lang="en-GB" sz="1200">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Theme : Love</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Palm Sunday</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Good Friday</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Easter Sunday</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Emotions </a:t>
                      </a:r>
                      <a:endParaRPr lang="en-US" sz="1200" b="0" i="0" u="none" strike="noStrike" noProof="0">
                        <a:latin typeface="Sassoon Infant Std" panose="020B0503020103030203" pitchFamily="34" charset="0"/>
                      </a:endParaRPr>
                    </a:p>
                    <a:p>
                      <a:pPr marL="0" marR="0" lvl="0" indent="0" algn="ctr" defTabSz="914400">
                        <a:lnSpc>
                          <a:spcPct val="100000"/>
                        </a:lnSpc>
                        <a:spcBef>
                          <a:spcPts val="0"/>
                        </a:spcBef>
                        <a:spcAft>
                          <a:spcPts val="0"/>
                        </a:spcAft>
                        <a:buClrTx/>
                        <a:buSzTx/>
                        <a:buFontTx/>
                        <a:buNone/>
                        <a:tabLst/>
                        <a:defRPr/>
                      </a:pPr>
                      <a:endParaRPr lang="en-US" sz="1200">
                        <a:solidFill>
                          <a:schemeClr val="bg1">
                            <a:lumMod val="50000"/>
                          </a:schemeClr>
                        </a:solidFill>
                        <a:latin typeface="Sassoon Infant Std" panose="020B0503020103030203" pitchFamily="34" charset="0"/>
                        <a:cs typeface="Amatic SC"/>
                      </a:endParaRPr>
                    </a:p>
                    <a:p>
                      <a:pPr marL="0" marR="0" lvl="0" indent="0" algn="ctr" defTabSz="914400">
                        <a:lnSpc>
                          <a:spcPct val="100000"/>
                        </a:lnSpc>
                        <a:spcBef>
                          <a:spcPts val="0"/>
                        </a:spcBef>
                        <a:spcAft>
                          <a:spcPts val="0"/>
                        </a:spcAft>
                        <a:buClrTx/>
                        <a:buSzTx/>
                        <a:buFontTx/>
                        <a:buNone/>
                        <a:tabLst/>
                        <a:defRPr/>
                      </a:pPr>
                      <a:endParaRPr lang="en-US" sz="1200">
                        <a:solidFill>
                          <a:schemeClr val="bg1">
                            <a:lumMod val="50000"/>
                          </a:schemeClr>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en-GB" sz="1200" b="0" i="0" u="none" strike="noStrike" noProof="0">
                          <a:latin typeface="Sassoon Infant Std" panose="020B0503020103030203" pitchFamily="34" charset="0"/>
                        </a:rPr>
                        <a:t>Qualities of friendship</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Jesus is our friend</a:t>
                      </a:r>
                      <a:br>
                        <a:rPr lang="en-GB" sz="1200" b="0" i="0" u="none" strike="noStrike" noProof="0">
                          <a:latin typeface="Sassoon Infant Std" panose="020B0503020103030203" pitchFamily="34" charset="0"/>
                        </a:rPr>
                      </a:br>
                      <a:r>
                        <a:rPr lang="en-GB" sz="1200" b="0" i="0" u="none" strike="noStrike" noProof="0">
                          <a:latin typeface="Sassoon Infant Std" panose="020B0503020103030203" pitchFamily="34" charset="0"/>
                        </a:rPr>
                        <a:t>Friends of Jesus</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My special places</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The Church including a visit</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Christian Artefacts</a:t>
                      </a:r>
                    </a:p>
                    <a:p>
                      <a:pPr marL="171450" lvl="0" indent="-171450" algn="l">
                        <a:lnSpc>
                          <a:spcPct val="100000"/>
                        </a:lnSpc>
                        <a:spcBef>
                          <a:spcPts val="0"/>
                        </a:spcBef>
                        <a:spcAft>
                          <a:spcPts val="0"/>
                        </a:spcAft>
                        <a:buFont typeface="Arial" panose="020B0604020202020204" pitchFamily="34" charset="0"/>
                        <a:buChar cha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1" u="none" strike="noStrike" noProof="0">
                          <a:latin typeface="Sassoon Infant Std" panose="020B0503020103030203" pitchFamily="34" charset="0"/>
                        </a:rPr>
                        <a:t>Non-Christian Faith places of Worship</a:t>
                      </a:r>
                      <a:endParaRPr lang="en-GB" sz="1200" b="0" i="0" u="none" strike="noStrike" noProof="0">
                        <a:latin typeface="Sassoon Infant Std" panose="020B0503020103030203" pitchFamily="34" charset="0"/>
                      </a:endParaRPr>
                    </a:p>
                    <a:p>
                      <a:pPr lvl="0" algn="ctr">
                        <a:lnSpc>
                          <a:spcPct val="100000"/>
                        </a:lnSpc>
                        <a:spcBef>
                          <a:spcPts val="0"/>
                        </a:spcBef>
                        <a:spcAft>
                          <a:spcPts val="0"/>
                        </a:spcAft>
                        <a:buNone/>
                      </a:pPr>
                      <a:endParaRPr lang="en-GB" sz="1200" b="0" i="0" u="none" strike="noStrike" noProof="0">
                        <a:latin typeface="Sassoon Infant Std" panose="020B0503020103030203" pitchFamily="34" charset="0"/>
                      </a:endParaRPr>
                    </a:p>
                    <a:p>
                      <a:pPr marL="0" marR="0" lvl="0" indent="0" algn="ctr">
                        <a:lnSpc>
                          <a:spcPct val="100000"/>
                        </a:lnSpc>
                        <a:spcBef>
                          <a:spcPts val="0"/>
                        </a:spcBef>
                        <a:spcAft>
                          <a:spcPts val="0"/>
                        </a:spcAft>
                        <a:buClrTx/>
                        <a:buSzTx/>
                        <a:buFontTx/>
                        <a:buNone/>
                      </a:pPr>
                      <a:endParaRPr lang="en-US" sz="1200">
                        <a:solidFill>
                          <a:schemeClr val="bg1">
                            <a:lumMod val="50000"/>
                          </a:schemeClr>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What is prayer?</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How do we pray?</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Why do people pray?</a:t>
                      </a: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endParaRPr lang="en-US"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1" u="none" strike="noStrike" noProof="0">
                          <a:latin typeface="Sassoon Infant Std" panose="020B0503020103030203" pitchFamily="34" charset="0"/>
                        </a:rPr>
                        <a:t>Prayer in other faith</a:t>
                      </a:r>
                      <a:endParaRPr lang="en-US" sz="1200">
                        <a:latin typeface="Sassoon Infant Std" panose="020B0503020103030203" pitchFamily="34" charset="0"/>
                      </a:endParaRPr>
                    </a:p>
                    <a:p>
                      <a:pPr marL="171450" lvl="0" indent="-171450" algn="l" defTabSz="914400">
                        <a:lnSpc>
                          <a:spcPct val="100000"/>
                        </a:lnSpc>
                        <a:spcBef>
                          <a:spcPts val="0"/>
                        </a:spcBef>
                        <a:spcAft>
                          <a:spcPts val="0"/>
                        </a:spcAft>
                        <a:buFont typeface="Arial" panose="020B0604020202020204" pitchFamily="34" charset="0"/>
                        <a:buChar char="•"/>
                        <a:tabLst/>
                        <a:defRPr/>
                      </a:pPr>
                      <a:endParaRPr lang="en-GB" sz="1200" b="0" i="1"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Baptism</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Weddings</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noProof="0">
                          <a:latin typeface="Sassoon Infant Std" panose="020B0503020103030203" pitchFamily="34" charset="0"/>
                        </a:rPr>
                        <a:t>Family celebrations</a:t>
                      </a:r>
                    </a:p>
                    <a:p>
                      <a:pPr marL="171450" lvl="0" indent="-171450" algn="l">
                        <a:lnSpc>
                          <a:spcPct val="100000"/>
                        </a:lnSpc>
                        <a:spcBef>
                          <a:spcPts val="0"/>
                        </a:spcBef>
                        <a:spcAft>
                          <a:spcPts val="0"/>
                        </a:spcAft>
                        <a:buFont typeface="Arial" panose="020B0604020202020204" pitchFamily="34" charset="0"/>
                        <a:buChar char="•"/>
                      </a:pPr>
                      <a:endParaRPr lang="en-GB" sz="1200" b="0" i="0" u="none" strike="noStrike" noProof="0">
                        <a:latin typeface="Sassoon Infant Std" panose="020B0503020103030203"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200" b="0" i="1" u="none" strike="noStrike" noProof="0">
                          <a:latin typeface="Sassoon Infant Std" panose="020B0503020103030203" pitchFamily="34" charset="0"/>
                        </a:rPr>
                        <a:t>Links with Non-Christian Faith celebrations </a:t>
                      </a:r>
                      <a:endParaRPr lang="en-GB" sz="1200" b="0" i="0" u="none" strike="noStrike" noProof="0">
                        <a:latin typeface="Sassoon Infant Std" panose="020B0503020103030203" pitchFamily="34" charset="0"/>
                      </a:endParaRPr>
                    </a:p>
                    <a:p>
                      <a:pPr lvl="0" algn="ctr">
                        <a:lnSpc>
                          <a:spcPct val="100000"/>
                        </a:lnSpc>
                        <a:spcBef>
                          <a:spcPts val="0"/>
                        </a:spcBef>
                        <a:spcAft>
                          <a:spcPts val="0"/>
                        </a:spcAft>
                        <a:buNone/>
                      </a:pPr>
                      <a:endParaRPr lang="en-GB" sz="1200" b="0" i="1" u="none" strike="noStrike" noProof="0">
                        <a:latin typeface="Sassoon Infant Std" panose="020B0503020103030203" pitchFamily="34" charset="0"/>
                      </a:endParaRPr>
                    </a:p>
                    <a:p>
                      <a:pPr marL="0" marR="0" lvl="0" indent="0" algn="ctr">
                        <a:lnSpc>
                          <a:spcPct val="100000"/>
                        </a:lnSpc>
                        <a:spcBef>
                          <a:spcPts val="0"/>
                        </a:spcBef>
                        <a:spcAft>
                          <a:spcPts val="0"/>
                        </a:spcAft>
                        <a:buClrTx/>
                        <a:buSzTx/>
                        <a:buFontTx/>
                        <a:buNone/>
                      </a:pPr>
                      <a:endParaRPr lang="en-US" sz="1200">
                        <a:solidFill>
                          <a:schemeClr val="bg1">
                            <a:lumMod val="50000"/>
                          </a:schemeClr>
                        </a:solidFill>
                        <a:latin typeface="Sassoon Infant Std" panose="020B0503020103030203" pitchFamily="34" charset="0"/>
                        <a:cs typeface="Amatic SC"/>
                      </a:endParaRPr>
                    </a:p>
                    <a:p>
                      <a:pPr marL="0" marR="0" lvl="0" indent="0" algn="ctr">
                        <a:lnSpc>
                          <a:spcPct val="100000"/>
                        </a:lnSpc>
                        <a:spcBef>
                          <a:spcPts val="0"/>
                        </a:spcBef>
                        <a:spcAft>
                          <a:spcPts val="0"/>
                        </a:spcAft>
                        <a:buClrTx/>
                        <a:buSzTx/>
                        <a:buFontTx/>
                        <a:buNone/>
                      </a:pPr>
                      <a:endParaRPr lang="en-US" sz="1200">
                        <a:solidFill>
                          <a:schemeClr val="bg1">
                            <a:lumMod val="50000"/>
                          </a:schemeClr>
                        </a:solidFill>
                        <a:latin typeface="Sassoon Infant Std" panose="020B0503020103030203" pitchFamily="34" charset="0"/>
                        <a:cs typeface="Amatic SC"/>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r h="954832">
                <a:tc vMerge="1">
                  <a:txBody>
                    <a:bodyPr/>
                    <a:lstStyle/>
                    <a:p>
                      <a:pPr algn="ctr"/>
                      <a:r>
                        <a:rPr lang="en-US" sz="2400" b="0">
                          <a:latin typeface="Amatic SC" panose="00000500000000000000" pitchFamily="2" charset="-79"/>
                          <a:cs typeface="Amatic SC" panose="00000500000000000000" pitchFamily="2" charset="-79"/>
                        </a:rPr>
                        <a:t>Core Principles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rtl="0" eaLnBrk="1" fontAlgn="auto" latinLnBrk="0" hangingPunct="1">
                        <a:lnSpc>
                          <a:spcPct val="100000"/>
                        </a:lnSpc>
                        <a:spcBef>
                          <a:spcPts val="0"/>
                        </a:spcBef>
                        <a:spcAft>
                          <a:spcPts val="0"/>
                        </a:spcAft>
                        <a:buClrTx/>
                        <a:buSzTx/>
                        <a:buNone/>
                      </a:pPr>
                      <a:r>
                        <a:rPr lang="en-US" sz="1200" b="1">
                          <a:solidFill>
                            <a:schemeClr val="tx1"/>
                          </a:solidFill>
                          <a:latin typeface="Sassoon Infant Std" panose="020B0503020103030203" pitchFamily="34" charset="0"/>
                        </a:rPr>
                        <a:t>Believe and Achieve – focusing on our school Christian values.</a:t>
                      </a:r>
                    </a:p>
                    <a:p>
                      <a:pPr marL="0" marR="0" lvl="0" indent="0" algn="l">
                        <a:lnSpc>
                          <a:spcPct val="100000"/>
                        </a:lnSpc>
                        <a:spcBef>
                          <a:spcPts val="0"/>
                        </a:spcBef>
                        <a:spcAft>
                          <a:spcPts val="0"/>
                        </a:spcAft>
                        <a:buClrTx/>
                        <a:buSzTx/>
                        <a:buNone/>
                      </a:pPr>
                      <a:endParaRPr lang="en-US" sz="1200" b="1">
                        <a:solidFill>
                          <a:schemeClr val="tx1"/>
                        </a:solidFill>
                        <a:latin typeface="Sassoon Infant Std" panose="020B0503020103030203" pitchFamily="34" charset="0"/>
                      </a:endParaRPr>
                    </a:p>
                    <a:p>
                      <a:pPr marL="0" marR="0" lvl="0" indent="0" algn="l">
                        <a:lnSpc>
                          <a:spcPct val="100000"/>
                        </a:lnSpc>
                        <a:spcBef>
                          <a:spcPts val="0"/>
                        </a:spcBef>
                        <a:spcAft>
                          <a:spcPts val="0"/>
                        </a:spcAft>
                        <a:buClrTx/>
                        <a:buSzTx/>
                        <a:buNone/>
                      </a:pPr>
                      <a:r>
                        <a:rPr lang="en-US" sz="1200" b="1">
                          <a:solidFill>
                            <a:schemeClr val="tx1"/>
                          </a:solidFill>
                          <a:latin typeface="Sassoon Infant Std" panose="020B0503020103030203" pitchFamily="34" charset="0"/>
                        </a:rPr>
                        <a:t>In class worship time twice a week</a:t>
                      </a:r>
                      <a:r>
                        <a:rPr lang="en-US" sz="1200" b="1" baseline="0">
                          <a:solidFill>
                            <a:schemeClr val="tx1"/>
                          </a:solidFill>
                          <a:latin typeface="Sassoon Infant Std" panose="020B0503020103030203" pitchFamily="34" charset="0"/>
                        </a:rPr>
                        <a:t> and Friday celebration assembly, children will begin to attend whole school collective worship later on in the Autumn term. </a:t>
                      </a:r>
                      <a:endParaRPr lang="en-US" sz="1200" b="1">
                        <a:solidFill>
                          <a:schemeClr val="tx1"/>
                        </a:solidFill>
                        <a:latin typeface="Sassoon Infant Std" panose="020B0503020103030203" pitchFamily="34"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2" name="Picture 1">
            <a:extLst>
              <a:ext uri="{FF2B5EF4-FFF2-40B4-BE49-F238E27FC236}">
                <a16:creationId xmlns:a16="http://schemas.microsoft.com/office/drawing/2014/main" id="{9E3FF688-6B66-741F-998F-7068DEC6CE17}"/>
              </a:ext>
            </a:extLst>
          </p:cNvPr>
          <p:cNvPicPr>
            <a:picLocks noChangeAspect="1"/>
          </p:cNvPicPr>
          <p:nvPr/>
        </p:nvPicPr>
        <p:blipFill>
          <a:blip r:embed="rId2"/>
          <a:stretch>
            <a:fillRect/>
          </a:stretch>
        </p:blipFill>
        <p:spPr>
          <a:xfrm>
            <a:off x="66675" y="0"/>
            <a:ext cx="1159281" cy="762000"/>
          </a:xfrm>
          <a:prstGeom prst="rect">
            <a:avLst/>
          </a:prstGeom>
        </p:spPr>
      </p:pic>
      <p:sp>
        <p:nvSpPr>
          <p:cNvPr id="6" name="Title 1">
            <a:extLst>
              <a:ext uri="{FF2B5EF4-FFF2-40B4-BE49-F238E27FC236}">
                <a16:creationId xmlns:a16="http://schemas.microsoft.com/office/drawing/2014/main" id="{8D890068-68B0-EC67-FB5B-E82A050D3402}"/>
              </a:ext>
            </a:extLst>
          </p:cNvPr>
          <p:cNvSpPr txBox="1">
            <a:spLocks/>
          </p:cNvSpPr>
          <p:nvPr/>
        </p:nvSpPr>
        <p:spPr>
          <a:xfrm>
            <a:off x="1408922" y="0"/>
            <a:ext cx="8497078" cy="389870"/>
          </a:xfrm>
          <a:prstGeom prst="rect">
            <a:avLst/>
          </a:prstGeom>
          <a:solidFill>
            <a:srgbClr val="CC99FF"/>
          </a:solidFill>
        </p:spPr>
        <p:txBody>
          <a:bodyPr vert="horz" lIns="74295" tIns="37148" rIns="74295" bIns="37148"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a:latin typeface="Sassoon Infant Std" panose="020B0503020103030203" pitchFamily="34" charset="0"/>
                <a:cs typeface="Amatic SC" panose="00000500000000000000" pitchFamily="2" charset="-79"/>
              </a:rPr>
              <a:t>Reception Long - Term Plan 23-24</a:t>
            </a:r>
            <a:endParaRPr lang="en-GB" sz="2000">
              <a:latin typeface="Sassoon Infant Std" panose="020B0503020103030203" pitchFamily="34" charset="0"/>
              <a:cs typeface="Amatic SC" panose="00000500000000000000" pitchFamily="2" charset="-79"/>
            </a:endParaRPr>
          </a:p>
        </p:txBody>
      </p:sp>
      <p:pic>
        <p:nvPicPr>
          <p:cNvPr id="9" name="Picture 8">
            <a:extLst>
              <a:ext uri="{FF2B5EF4-FFF2-40B4-BE49-F238E27FC236}">
                <a16:creationId xmlns:a16="http://schemas.microsoft.com/office/drawing/2014/main" id="{9BABC2FC-6EC9-E94C-BEA6-BBDB5FBB3EE9}"/>
              </a:ext>
            </a:extLst>
          </p:cNvPr>
          <p:cNvPicPr>
            <a:picLocks noChangeAspect="1"/>
          </p:cNvPicPr>
          <p:nvPr/>
        </p:nvPicPr>
        <p:blipFill rotWithShape="1">
          <a:blip r:embed="rId3"/>
          <a:srcRect l="35792" t="40539" r="40189" b="28650"/>
          <a:stretch/>
        </p:blipFill>
        <p:spPr>
          <a:xfrm>
            <a:off x="74646" y="2528596"/>
            <a:ext cx="1296954" cy="935842"/>
          </a:xfrm>
          <a:prstGeom prst="rect">
            <a:avLst/>
          </a:prstGeom>
          <a:ln>
            <a:noFill/>
          </a:ln>
          <a:effectLst>
            <a:softEdge rad="112500"/>
          </a:effectLst>
        </p:spPr>
      </p:pic>
    </p:spTree>
    <p:extLst>
      <p:ext uri="{BB962C8B-B14F-4D97-AF65-F5344CB8AC3E}">
        <p14:creationId xmlns:p14="http://schemas.microsoft.com/office/powerpoint/2010/main" val="4187922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48418229"/>
              </p:ext>
            </p:extLst>
          </p:nvPr>
        </p:nvGraphicFramePr>
        <p:xfrm>
          <a:off x="0" y="-39985"/>
          <a:ext cx="9906000" cy="6897985"/>
        </p:xfrm>
        <a:graphic>
          <a:graphicData uri="http://schemas.openxmlformats.org/drawingml/2006/table">
            <a:tbl>
              <a:tblPr firstRow="1" bandRow="1">
                <a:tableStyleId>{5C22544A-7EE6-4342-B048-85BDC9FD1C3A}</a:tableStyleId>
              </a:tblPr>
              <a:tblGrid>
                <a:gridCol w="3524250">
                  <a:extLst>
                    <a:ext uri="{9D8B030D-6E8A-4147-A177-3AD203B41FA5}">
                      <a16:colId xmlns:a16="http://schemas.microsoft.com/office/drawing/2014/main" val="385991600"/>
                    </a:ext>
                  </a:extLst>
                </a:gridCol>
                <a:gridCol w="3479993">
                  <a:extLst>
                    <a:ext uri="{9D8B030D-6E8A-4147-A177-3AD203B41FA5}">
                      <a16:colId xmlns:a16="http://schemas.microsoft.com/office/drawing/2014/main" val="2865123548"/>
                    </a:ext>
                  </a:extLst>
                </a:gridCol>
                <a:gridCol w="2901757">
                  <a:extLst>
                    <a:ext uri="{9D8B030D-6E8A-4147-A177-3AD203B41FA5}">
                      <a16:colId xmlns:a16="http://schemas.microsoft.com/office/drawing/2014/main" val="872926247"/>
                    </a:ext>
                  </a:extLst>
                </a:gridCol>
              </a:tblGrid>
              <a:tr h="356492">
                <a:tc gridSpan="3">
                  <a:txBody>
                    <a:bodyPr/>
                    <a:lstStyle/>
                    <a:p>
                      <a:pPr algn="ctr"/>
                      <a:r>
                        <a:rPr lang="en-US" sz="1800">
                          <a:solidFill>
                            <a:schemeClr val="tx1"/>
                          </a:solidFill>
                          <a:latin typeface="Sassoon Infant Std" panose="020B0503020103030203" pitchFamily="34" charset="0"/>
                          <a:cs typeface="Amatic SC" panose="00000500000000000000" pitchFamily="2" charset="-79"/>
                        </a:rPr>
                        <a:t>Early Learning Goals</a:t>
                      </a:r>
                      <a:r>
                        <a:rPr lang="en-US" sz="1800">
                          <a:solidFill>
                            <a:schemeClr val="bg1">
                              <a:lumMod val="50000"/>
                            </a:schemeClr>
                          </a:solidFill>
                          <a:latin typeface="Sassoon Infant Std" panose="020B0503020103030203" pitchFamily="34" charset="0"/>
                          <a:cs typeface="Amatic SC" panose="00000500000000000000" pitchFamily="2" charset="-79"/>
                        </a:rPr>
                        <a:t> – for the </a:t>
                      </a:r>
                      <a:r>
                        <a:rPr lang="en-US" sz="1800">
                          <a:solidFill>
                            <a:srgbClr val="FF0000"/>
                          </a:solidFill>
                          <a:latin typeface="Sassoon Infant Std" panose="020B0503020103030203" pitchFamily="34" charset="0"/>
                          <a:cs typeface="Amatic SC" panose="00000500000000000000" pitchFamily="2" charset="-79"/>
                        </a:rPr>
                        <a:t>end of the year  - </a:t>
                      </a:r>
                      <a:r>
                        <a:rPr lang="en-US" sz="1800">
                          <a:solidFill>
                            <a:schemeClr val="bg1">
                              <a:lumMod val="50000"/>
                            </a:schemeClr>
                          </a:solidFill>
                          <a:latin typeface="Sassoon Infant Std" panose="020B0503020103030203" pitchFamily="34" charset="0"/>
                          <a:cs typeface="Amatic SC" panose="00000500000000000000" pitchFamily="2" charset="-79"/>
                        </a:rPr>
                        <a:t>best fit Judgement! </a:t>
                      </a:r>
                      <a:endParaRPr lang="en-GB" sz="800">
                        <a:solidFill>
                          <a:schemeClr val="bg1">
                            <a:lumMod val="50000"/>
                          </a:schemeClr>
                        </a:solidFill>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Early Learning Goals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panose="00000500000000000000" pitchFamily="2" charset="-79"/>
                          <a:cs typeface="Amatic SC" panose="00000500000000000000" pitchFamily="2" charset="-79"/>
                        </a:rPr>
                        <a:t>Autumn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913285939"/>
                  </a:ext>
                </a:extLst>
              </a:tr>
              <a:tr h="399013">
                <a:tc>
                  <a:txBody>
                    <a:bodyPr/>
                    <a:lstStyle/>
                    <a:p>
                      <a:pPr algn="ctr"/>
                      <a:r>
                        <a:rPr lang="en-US" sz="1400" b="1">
                          <a:latin typeface="Sassoon Infant Std" panose="020B0503020103030203" pitchFamily="34" charset="0"/>
                          <a:cs typeface="Amatic SC" panose="00000500000000000000" pitchFamily="2" charset="-79"/>
                        </a:rPr>
                        <a:t>Communication and Language </a:t>
                      </a:r>
                      <a:endParaRPr lang="en-GB" sz="1400" b="1">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a:latin typeface="Sassoon Infant Std" panose="020B0503020103030203" pitchFamily="34" charset="0"/>
                          <a:cs typeface="Amatic SC" panose="00000500000000000000" pitchFamily="2" charset="-79"/>
                        </a:rPr>
                        <a:t>Personal, social, emotional development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latin typeface="Sassoon Infant Std" panose="020B0503020103030203" pitchFamily="34" charset="0"/>
                          <a:cs typeface="Amatic SC" panose="00000500000000000000" pitchFamily="2" charset="-79"/>
                        </a:rPr>
                        <a:t>        Physical Development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2272033691"/>
                  </a:ext>
                </a:extLst>
              </a:tr>
              <a:tr h="6142480">
                <a:tc>
                  <a:txBody>
                    <a:bodyPr/>
                    <a:lstStyle/>
                    <a:p>
                      <a:pPr algn="ctr"/>
                      <a:r>
                        <a:rPr lang="en-US" sz="1400" b="1">
                          <a:latin typeface="Sassoon Infant Std" panose="020B0503020103030203" pitchFamily="34" charset="0"/>
                        </a:rPr>
                        <a:t>ELG: Listening, Attention and Understanding</a:t>
                      </a:r>
                    </a:p>
                    <a:p>
                      <a:pPr algn="ctr"/>
                      <a:r>
                        <a:rPr lang="en-US" sz="1200">
                          <a:latin typeface="Sassoon Infant Std" panose="020B0503020103030203" pitchFamily="34" charset="0"/>
                        </a:rPr>
                        <a:t> Listen attentively and respond to what they hear with relevant questions, comments and actions when being read to and during whole class discussions and small group interactions</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 Make comments about what they have heard and ask questions to clarify their understanding</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 Hold conversation when engaged in back-and-forth exchanges with their teacher and peers</a:t>
                      </a:r>
                    </a:p>
                    <a:p>
                      <a:pPr algn="ctr"/>
                      <a:endParaRPr lang="en-US" sz="1200" b="0">
                        <a:latin typeface="Sassoon Infant Std" panose="020B0503020103030203" pitchFamily="34" charset="0"/>
                        <a:cs typeface="Amatic SC" panose="00000500000000000000" pitchFamily="2" charset="-79"/>
                      </a:endParaRPr>
                    </a:p>
                    <a:p>
                      <a:pPr algn="ctr"/>
                      <a:r>
                        <a:rPr lang="en-US" sz="1400" b="1">
                          <a:latin typeface="Sassoon Infant Std" panose="020B0503020103030203" pitchFamily="34" charset="0"/>
                        </a:rPr>
                        <a:t>ELG: Speaking</a:t>
                      </a:r>
                    </a:p>
                    <a:p>
                      <a:pPr algn="ctr"/>
                      <a:r>
                        <a:rPr lang="en-US" sz="1200">
                          <a:latin typeface="Sassoon Infant Std" panose="020B0503020103030203" pitchFamily="34" charset="0"/>
                        </a:rPr>
                        <a:t>Participate in small group, class and one-to-one discussions, offering their own ideas, using recently introduced vocabulary.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Offer explanations for why things might happen, making use of recently introduced vocabulary from stories, non-fiction, rhymes and poems when appropriate.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 Express their ideas and feelings about their experiences using full sentences, including use of past, present and future tenses and making use of conjunctions, with modelling and support from their teacher. </a:t>
                      </a:r>
                      <a:endParaRPr lang="en-US" sz="1200" b="0">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1400" b="1">
                          <a:latin typeface="Sassoon Infant Std" panose="020B0503020103030203" pitchFamily="34" charset="0"/>
                        </a:rPr>
                        <a:t>ELG: Self-Regulation </a:t>
                      </a:r>
                    </a:p>
                    <a:p>
                      <a:pPr algn="ctr"/>
                      <a:r>
                        <a:rPr lang="en-US" sz="1200">
                          <a:latin typeface="Sassoon Infant Std" panose="020B0503020103030203" pitchFamily="34" charset="0"/>
                        </a:rPr>
                        <a:t>Show an understanding of their own feelings and those of others, and begin to regulate their behaviour accordingly.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 Set and work towards simple goals, being able to wait for what they want and control their immediate impulses when appropriate.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Give focused attention to what the teacher says, responding appropriately even when engaged in activity, and show an ability to follow instructions involving several ideas or actions.</a:t>
                      </a:r>
                    </a:p>
                    <a:p>
                      <a:pPr algn="ctr"/>
                      <a:endParaRPr lang="en-US" sz="800" b="1">
                        <a:latin typeface="Sassoon Infant Std" panose="020B0503020103030203" pitchFamily="34" charset="0"/>
                      </a:endParaRPr>
                    </a:p>
                    <a:p>
                      <a:pPr algn="ctr"/>
                      <a:r>
                        <a:rPr lang="en-US" sz="1200" b="1">
                          <a:latin typeface="Sassoon Infant Std" panose="020B0503020103030203" pitchFamily="34" charset="0"/>
                        </a:rPr>
                        <a:t> </a:t>
                      </a:r>
                      <a:r>
                        <a:rPr lang="en-US" sz="1400" b="1">
                          <a:latin typeface="Sassoon Infant Std" panose="020B0503020103030203" pitchFamily="34" charset="0"/>
                        </a:rPr>
                        <a:t>ELG: Managing Self </a:t>
                      </a:r>
                    </a:p>
                    <a:p>
                      <a:pPr algn="ctr"/>
                      <a:r>
                        <a:rPr lang="en-US" sz="1200">
                          <a:latin typeface="Sassoon Infant Std" panose="020B0503020103030203" pitchFamily="34" charset="0"/>
                        </a:rPr>
                        <a:t>Be confident to try new activities and show independence, resilience and perseverance in the face of challenge.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Explain the reasons for rules, know right from wrong and try to behave accordingly.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Manage their own basic hygiene and personal needs, including dressing, going to the toilet and understanding the importance of healthy food choices. </a:t>
                      </a:r>
                    </a:p>
                    <a:p>
                      <a:pPr algn="ctr"/>
                      <a:endParaRPr lang="en-US" sz="800">
                        <a:latin typeface="Sassoon Infant Std" panose="020B0503020103030203" pitchFamily="34" charset="0"/>
                      </a:endParaRPr>
                    </a:p>
                    <a:p>
                      <a:pPr algn="ctr"/>
                      <a:endParaRPr lang="en-US" sz="800">
                        <a:latin typeface="Sassoon Infant Std" panose="020B0503020103030203" pitchFamily="34" charset="0"/>
                      </a:endParaRPr>
                    </a:p>
                    <a:p>
                      <a:pPr algn="ctr"/>
                      <a:r>
                        <a:rPr lang="en-US" sz="1400">
                          <a:latin typeface="Sassoon Infant Std" panose="020B0503020103030203" pitchFamily="34" charset="0"/>
                        </a:rPr>
                        <a:t>ELG: Building Relationships </a:t>
                      </a:r>
                    </a:p>
                    <a:p>
                      <a:pPr algn="ctr"/>
                      <a:r>
                        <a:rPr lang="en-US" sz="1200">
                          <a:latin typeface="Sassoon Infant Std" panose="020B0503020103030203" pitchFamily="34" charset="0"/>
                        </a:rPr>
                        <a:t>Work and play cooperatively and take turns with others.</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Form positive attachments to adults and friendships with peers;.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Show sensitivity to their own and to others’ needs. </a:t>
                      </a:r>
                      <a:endParaRPr lang="en-GB" sz="1200">
                        <a:solidFill>
                          <a:schemeClr val="tx1"/>
                        </a:solidFill>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1400" b="1">
                          <a:latin typeface="Sassoon Infant Std" panose="020B0503020103030203" pitchFamily="34"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400" b="1">
                          <a:latin typeface="Sassoon Infant Std" panose="020B0503020103030203" pitchFamily="34" charset="0"/>
                        </a:rPr>
                        <a:t>ELG: Fine Motor Skills</a:t>
                      </a:r>
                      <a:r>
                        <a:rPr lang="en-US" sz="1200" b="1">
                          <a:latin typeface="Sassoon Infant Std" panose="020B0503020103030203" pitchFamily="34" charset="0"/>
                        </a:rPr>
                        <a:t>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Begin to show accuracy and care when drawing. </a:t>
                      </a:r>
                      <a:endParaRPr lang="en-GB" sz="1200">
                        <a:solidFill>
                          <a:schemeClr val="tx1"/>
                        </a:solidFill>
                        <a:latin typeface="Sassoon Infant Std" panose="020B0503020103030203" pitchFamily="34" charset="0"/>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663662612"/>
                  </a:ext>
                </a:extLst>
              </a:tr>
            </a:tbl>
          </a:graphicData>
        </a:graphic>
      </p:graphicFrame>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7053049" y="370238"/>
            <a:ext cx="334246" cy="334246"/>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247" y="369764"/>
            <a:ext cx="308755" cy="308755"/>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4168" y="370480"/>
            <a:ext cx="338913" cy="338913"/>
          </a:xfrm>
          <a:prstGeom prst="rect">
            <a:avLst/>
          </a:prstGeom>
        </p:spPr>
      </p:pic>
    </p:spTree>
    <p:extLst>
      <p:ext uri="{BB962C8B-B14F-4D97-AF65-F5344CB8AC3E}">
        <p14:creationId xmlns:p14="http://schemas.microsoft.com/office/powerpoint/2010/main" val="2310636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84529241"/>
              </p:ext>
            </p:extLst>
          </p:nvPr>
        </p:nvGraphicFramePr>
        <p:xfrm>
          <a:off x="0" y="0"/>
          <a:ext cx="9906000" cy="7053200"/>
        </p:xfrm>
        <a:graphic>
          <a:graphicData uri="http://schemas.openxmlformats.org/drawingml/2006/table">
            <a:tbl>
              <a:tblPr firstRow="1" bandRow="1">
                <a:tableStyleId>{5C22544A-7EE6-4342-B048-85BDC9FD1C3A}</a:tableStyleId>
              </a:tblPr>
              <a:tblGrid>
                <a:gridCol w="4953000">
                  <a:extLst>
                    <a:ext uri="{9D8B030D-6E8A-4147-A177-3AD203B41FA5}">
                      <a16:colId xmlns:a16="http://schemas.microsoft.com/office/drawing/2014/main" val="1315738151"/>
                    </a:ext>
                  </a:extLst>
                </a:gridCol>
                <a:gridCol w="4953000">
                  <a:extLst>
                    <a:ext uri="{9D8B030D-6E8A-4147-A177-3AD203B41FA5}">
                      <a16:colId xmlns:a16="http://schemas.microsoft.com/office/drawing/2014/main" val="2709165749"/>
                    </a:ext>
                  </a:extLst>
                </a:gridCol>
              </a:tblGrid>
              <a:tr h="304299">
                <a:tc gridSpan="2">
                  <a:txBody>
                    <a:bodyPr/>
                    <a:lstStyle/>
                    <a:p>
                      <a:pPr algn="ctr"/>
                      <a:r>
                        <a:rPr lang="en-US" sz="1800">
                          <a:solidFill>
                            <a:schemeClr val="tx1"/>
                          </a:solidFill>
                          <a:latin typeface="Sassoon Infant Std" panose="020B0503020103030203" pitchFamily="34" charset="0"/>
                          <a:cs typeface="Amatic SC" panose="00000500000000000000" pitchFamily="2" charset="-79"/>
                        </a:rPr>
                        <a:t>Early Learning Goals</a:t>
                      </a:r>
                      <a:r>
                        <a:rPr lang="en-US" sz="1800">
                          <a:solidFill>
                            <a:schemeClr val="bg1">
                              <a:lumMod val="50000"/>
                            </a:schemeClr>
                          </a:solidFill>
                          <a:latin typeface="Sassoon Infant Std" panose="020B0503020103030203" pitchFamily="34" charset="0"/>
                          <a:cs typeface="Amatic SC" panose="00000500000000000000" pitchFamily="2" charset="-79"/>
                        </a:rPr>
                        <a:t> – for the </a:t>
                      </a:r>
                      <a:r>
                        <a:rPr lang="en-US" sz="1800">
                          <a:solidFill>
                            <a:srgbClr val="FF0000"/>
                          </a:solidFill>
                          <a:latin typeface="Sassoon Infant Std" panose="020B0503020103030203" pitchFamily="34" charset="0"/>
                          <a:cs typeface="Amatic SC" panose="00000500000000000000" pitchFamily="2" charset="-79"/>
                        </a:rPr>
                        <a:t>end of the year  - </a:t>
                      </a:r>
                      <a:r>
                        <a:rPr lang="en-US" sz="1800">
                          <a:solidFill>
                            <a:schemeClr val="bg1">
                              <a:lumMod val="50000"/>
                            </a:schemeClr>
                          </a:solidFill>
                          <a:latin typeface="Sassoon Infant Std" panose="020B0503020103030203" pitchFamily="34" charset="0"/>
                          <a:cs typeface="Amatic SC" panose="00000500000000000000" pitchFamily="2" charset="-79"/>
                        </a:rPr>
                        <a:t>best fit Judgement! </a:t>
                      </a:r>
                      <a:endParaRPr lang="en-GB" sz="1800">
                        <a:solidFill>
                          <a:schemeClr val="bg1">
                            <a:lumMod val="50000"/>
                          </a:schemeClr>
                        </a:solidFill>
                        <a:latin typeface="Sassoon Infant Std" panose="020B0503020103030203"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extLst>
                  <a:ext uri="{0D108BD9-81ED-4DB2-BD59-A6C34878D82A}">
                    <a16:rowId xmlns:a16="http://schemas.microsoft.com/office/drawing/2014/main" val="1913285939"/>
                  </a:ext>
                </a:extLst>
              </a:tr>
              <a:tr h="467543">
                <a:tc>
                  <a:txBody>
                    <a:bodyPr/>
                    <a:lstStyle/>
                    <a:p>
                      <a:pPr algn="ctr"/>
                      <a:r>
                        <a:rPr lang="en-US" sz="1600" b="1">
                          <a:latin typeface="Sassoon Infant Std" panose="020B0503020103030203" pitchFamily="34" charset="0"/>
                          <a:cs typeface="Amatic SC" panose="00000500000000000000" pitchFamily="2" charset="-79"/>
                        </a:rPr>
                        <a:t>Literacy </a:t>
                      </a:r>
                    </a:p>
                    <a:p>
                      <a:pPr algn="ctr"/>
                      <a:endParaRPr lang="en-US" sz="1600" b="1">
                        <a:latin typeface="Sassoon Infant Std" panose="020B0503020103030203" pitchFamily="34" charset="0"/>
                        <a:cs typeface="Amatic SC" panose="00000500000000000000" pitchFamily="2" charset="-79"/>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a:latin typeface="Sassoon Infant Std" panose="020B0503020103030203" pitchFamily="34" charset="0"/>
                          <a:cs typeface="Amatic SC" panose="00000500000000000000" pitchFamily="2" charset="-79"/>
                        </a:rPr>
                        <a:t>Maths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72033691"/>
                  </a:ext>
                </a:extLst>
              </a:tr>
              <a:tr h="5590858">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1400" b="1">
                          <a:latin typeface="Sassoon Infant Std" panose="020B0503020103030203" pitchFamily="34"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400" b="1">
                          <a:latin typeface="Sassoon Infant Std" panose="020B0503020103030203" pitchFamily="34"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a:latin typeface="Sassoon Infant Std" panose="020B0503020103030203" pitchFamily="34" charset="0"/>
                        </a:rPr>
                        <a:t> </a:t>
                      </a:r>
                      <a:r>
                        <a:rPr lang="en-US" sz="1400" b="1">
                          <a:latin typeface="Sassoon Infant Std" panose="020B0503020103030203" pitchFamily="34" charset="0"/>
                        </a:rPr>
                        <a:t>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a:latin typeface="Sassoon Infant Std" panose="020B0503020103030203" pitchFamily="34" charset="0"/>
                        </a:rPr>
                        <a:t> Write simple phrases and sentences that can be read by others.</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solidFill>
                          <a:schemeClr val="tx1"/>
                        </a:solidFill>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solidFill>
                          <a:schemeClr val="tx1"/>
                        </a:solidFill>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200">
                        <a:solidFill>
                          <a:schemeClr val="tx1"/>
                        </a:solidFill>
                        <a:latin typeface="Sassoon Infant Std" panose="020B0503020103030203"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200">
                        <a:solidFill>
                          <a:schemeClr val="tx1"/>
                        </a:solidFill>
                        <a:latin typeface="Sassoon Infant Std" panose="020B0503020103030203"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1400" b="1">
                          <a:latin typeface="Sassoon Infant Std" panose="020B0503020103030203" pitchFamily="34" charset="0"/>
                        </a:rPr>
                        <a:t>ELG: Number </a:t>
                      </a:r>
                    </a:p>
                    <a:p>
                      <a:pPr algn="ctr">
                        <a:lnSpc>
                          <a:spcPct val="107000"/>
                        </a:lnSpc>
                        <a:spcAft>
                          <a:spcPts val="800"/>
                        </a:spcAft>
                      </a:pPr>
                      <a:r>
                        <a:rPr lang="en-US" sz="1200">
                          <a:latin typeface="Sassoon Infant Std" panose="020B0503020103030203" pitchFamily="34" charset="0"/>
                        </a:rPr>
                        <a:t>Have a deep understanding of number to 10, including the composition of each number; </a:t>
                      </a:r>
                    </a:p>
                    <a:p>
                      <a:pPr algn="ctr">
                        <a:lnSpc>
                          <a:spcPct val="107000"/>
                        </a:lnSpc>
                        <a:spcAft>
                          <a:spcPts val="800"/>
                        </a:spcAft>
                      </a:pPr>
                      <a:r>
                        <a:rPr lang="en-US" sz="1200" err="1">
                          <a:latin typeface="Sassoon Infant Std" panose="020B0503020103030203" pitchFamily="34" charset="0"/>
                        </a:rPr>
                        <a:t>Subitise</a:t>
                      </a:r>
                      <a:r>
                        <a:rPr lang="en-US" sz="1200">
                          <a:latin typeface="Sassoon Infant Std" panose="020B0503020103030203" pitchFamily="34"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endParaRPr lang="en-US" sz="1200">
                        <a:latin typeface="Sassoon Infant Std" panose="020B0503020103030203" pitchFamily="34" charset="0"/>
                      </a:endParaRPr>
                    </a:p>
                    <a:p>
                      <a:pPr algn="ctr">
                        <a:lnSpc>
                          <a:spcPct val="107000"/>
                        </a:lnSpc>
                        <a:spcAft>
                          <a:spcPts val="800"/>
                        </a:spcAft>
                      </a:pPr>
                      <a:r>
                        <a:rPr lang="en-US" sz="1400" b="1">
                          <a:latin typeface="Sassoon Infant Std" panose="020B0503020103030203" pitchFamily="34" charset="0"/>
                        </a:rPr>
                        <a:t>ELG: Numerical Patterns </a:t>
                      </a:r>
                    </a:p>
                    <a:p>
                      <a:pPr algn="ctr">
                        <a:lnSpc>
                          <a:spcPct val="107000"/>
                        </a:lnSpc>
                        <a:spcAft>
                          <a:spcPts val="800"/>
                        </a:spcAft>
                      </a:pPr>
                      <a:r>
                        <a:rPr lang="en-US" sz="1200">
                          <a:latin typeface="Sassoon Infant Std" panose="020B0503020103030203" pitchFamily="34"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1200">
                          <a:latin typeface="Sassoon Infant Std" panose="020B0503020103030203" pitchFamily="34" charset="0"/>
                        </a:rPr>
                        <a:t> Explore and represent patterns within numbers up to 10, including evens and odds, double facts and how quantities can be distributed equally.</a:t>
                      </a:r>
                      <a:endParaRPr lang="en-GB" sz="1200">
                        <a:solidFill>
                          <a:schemeClr val="tx1"/>
                        </a:solidFill>
                        <a:latin typeface="Sassoon Infant Std" panose="020B0503020103030203"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69054" y="415348"/>
            <a:ext cx="450696" cy="450696"/>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575" y="401039"/>
            <a:ext cx="507599" cy="507599"/>
          </a:xfrm>
          <a:prstGeom prst="rect">
            <a:avLst/>
          </a:prstGeom>
        </p:spPr>
      </p:pic>
    </p:spTree>
    <p:extLst>
      <p:ext uri="{BB962C8B-B14F-4D97-AF65-F5344CB8AC3E}">
        <p14:creationId xmlns:p14="http://schemas.microsoft.com/office/powerpoint/2010/main" val="2848788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5284927"/>
              </p:ext>
            </p:extLst>
          </p:nvPr>
        </p:nvGraphicFramePr>
        <p:xfrm>
          <a:off x="0" y="0"/>
          <a:ext cx="9906000" cy="6857999"/>
        </p:xfrm>
        <a:graphic>
          <a:graphicData uri="http://schemas.openxmlformats.org/drawingml/2006/table">
            <a:tbl>
              <a:tblPr firstRow="1" bandRow="1">
                <a:tableStyleId>{5C22544A-7EE6-4342-B048-85BDC9FD1C3A}</a:tableStyleId>
              </a:tblPr>
              <a:tblGrid>
                <a:gridCol w="5038725">
                  <a:extLst>
                    <a:ext uri="{9D8B030D-6E8A-4147-A177-3AD203B41FA5}">
                      <a16:colId xmlns:a16="http://schemas.microsoft.com/office/drawing/2014/main" val="2335150482"/>
                    </a:ext>
                  </a:extLst>
                </a:gridCol>
                <a:gridCol w="4867275">
                  <a:extLst>
                    <a:ext uri="{9D8B030D-6E8A-4147-A177-3AD203B41FA5}">
                      <a16:colId xmlns:a16="http://schemas.microsoft.com/office/drawing/2014/main" val="4046203905"/>
                    </a:ext>
                  </a:extLst>
                </a:gridCol>
              </a:tblGrid>
              <a:tr h="383776">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Sassoon Infant Std" panose="020B0503020103030203" pitchFamily="34" charset="0"/>
                          <a:cs typeface="Amatic SC" panose="00000500000000000000" pitchFamily="2" charset="-79"/>
                        </a:rPr>
                        <a:t>Early Learning Goals</a:t>
                      </a:r>
                      <a:r>
                        <a:rPr lang="en-US" sz="1800">
                          <a:solidFill>
                            <a:schemeClr val="bg1">
                              <a:lumMod val="50000"/>
                            </a:schemeClr>
                          </a:solidFill>
                          <a:latin typeface="Sassoon Infant Std" panose="020B0503020103030203" pitchFamily="34" charset="0"/>
                          <a:cs typeface="Amatic SC" panose="00000500000000000000" pitchFamily="2" charset="-79"/>
                        </a:rPr>
                        <a:t> – for the </a:t>
                      </a:r>
                      <a:r>
                        <a:rPr lang="en-US" sz="1800">
                          <a:solidFill>
                            <a:srgbClr val="FF0000"/>
                          </a:solidFill>
                          <a:latin typeface="Sassoon Infant Std" panose="020B0503020103030203" pitchFamily="34" charset="0"/>
                          <a:cs typeface="Amatic SC" panose="00000500000000000000" pitchFamily="2" charset="-79"/>
                        </a:rPr>
                        <a:t>end of the year  - </a:t>
                      </a:r>
                      <a:r>
                        <a:rPr lang="en-US" sz="1800">
                          <a:solidFill>
                            <a:schemeClr val="bg1">
                              <a:lumMod val="50000"/>
                            </a:schemeClr>
                          </a:solidFill>
                          <a:latin typeface="Sassoon Infant Std" panose="020B0503020103030203" pitchFamily="34" charset="0"/>
                          <a:cs typeface="Amatic SC" panose="00000500000000000000" pitchFamily="2" charset="-79"/>
                        </a:rPr>
                        <a:t>best fit Judgement!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01825">
                <a:tc>
                  <a:txBody>
                    <a:bodyPr/>
                    <a:lstStyle/>
                    <a:p>
                      <a:pPr algn="ctr"/>
                      <a:r>
                        <a:rPr lang="en-US" sz="1400" b="1">
                          <a:latin typeface="Sassoon Infant Std" panose="020B0503020103030203" pitchFamily="34" charset="0"/>
                          <a:cs typeface="Amatic SC" panose="00000500000000000000" pitchFamily="2" charset="-79"/>
                        </a:rPr>
                        <a:t>Understanding the World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latin typeface="Sassoon Infant Std" panose="020B0503020103030203" pitchFamily="34" charset="0"/>
                          <a:cs typeface="Amatic SC" panose="00000500000000000000" pitchFamily="2" charset="-79"/>
                        </a:rPr>
                        <a:t>     Expressive arts and design </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6172398">
                <a:tc>
                  <a:txBody>
                    <a:bodyPr/>
                    <a:lstStyle/>
                    <a:p>
                      <a:pPr algn="ctr"/>
                      <a:r>
                        <a:rPr lang="en-US" sz="1400" b="1">
                          <a:latin typeface="Sassoon Infant Std" panose="020B0503020103030203" pitchFamily="34" charset="0"/>
                        </a:rPr>
                        <a:t>ELG: Past and Present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Talk about the lives of the people around them and their roles in society.</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Know some similarities and differences between things in the past and now, drawing on their experiences and what has been read in class.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Understand the past through settings, characters and events encountered in books read in class and storytelling.</a:t>
                      </a:r>
                    </a:p>
                    <a:p>
                      <a:pPr algn="ctr"/>
                      <a:endParaRPr lang="en-US" sz="1200">
                        <a:latin typeface="Sassoon Infant Std" panose="020B0503020103030203" pitchFamily="34" charset="0"/>
                      </a:endParaRPr>
                    </a:p>
                    <a:p>
                      <a:pPr algn="ctr"/>
                      <a:endParaRPr lang="en-US" sz="800">
                        <a:latin typeface="Sassoon Infant Std" panose="020B0503020103030203" pitchFamily="34" charset="0"/>
                      </a:endParaRPr>
                    </a:p>
                    <a:p>
                      <a:pPr algn="ctr"/>
                      <a:r>
                        <a:rPr lang="en-US" sz="1400" b="1">
                          <a:latin typeface="Sassoon Infant Std" panose="020B0503020103030203" pitchFamily="34" charset="0"/>
                        </a:rPr>
                        <a:t> ELG: People, Culture and Communities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Describe their immediate environment using knowledge from observation, discussion, stories, non-fiction texts and maps.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Know some similarities and differences between different religious and cultural communities in this country, drawing on their experiences and what has been read in class.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Explain some similarities and differences between life in this country and life in other countries, drawing on knowledge from stories, non-fiction texts and – when appropriate – maps.</a:t>
                      </a:r>
                    </a:p>
                    <a:p>
                      <a:pPr algn="ctr"/>
                      <a:endParaRPr lang="en-US" sz="1200">
                        <a:solidFill>
                          <a:schemeClr val="tx1"/>
                        </a:solidFill>
                        <a:latin typeface="Sassoon Infant Std" panose="020B0503020103030203" pitchFamily="34" charset="0"/>
                      </a:endParaRPr>
                    </a:p>
                    <a:p>
                      <a:pPr algn="ctr"/>
                      <a:r>
                        <a:rPr lang="en-US" sz="1400" b="1">
                          <a:latin typeface="Sassoon Infant Std" panose="020B0503020103030203" pitchFamily="34" charset="0"/>
                        </a:rPr>
                        <a:t>ELG: The Natural World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Explore the natural world around them, making observations and drawing pictures of animals and plants.</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Know some similarities and differences between the natural world around them and contrasting environments, drawing on their experiences and what has been read in class.</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Understand some important processes and changes in the natural world around them, including the seasons and changing states of matter.</a:t>
                      </a:r>
                      <a:endParaRPr lang="en-GB" sz="1200">
                        <a:solidFill>
                          <a:schemeClr val="tx1"/>
                        </a:solidFill>
                        <a:latin typeface="Sassoon Infant Std" panose="020B0503020103030203"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1400" b="1">
                          <a:latin typeface="Sassoon Infant Std" panose="020B0503020103030203" pitchFamily="34" charset="0"/>
                        </a:rPr>
                        <a:t>ELG: Creating with Materials </a:t>
                      </a:r>
                    </a:p>
                    <a:p>
                      <a:pPr algn="ctr"/>
                      <a:endParaRPr lang="en-US" sz="800" b="1">
                        <a:latin typeface="Sassoon Infant Std" panose="020B0503020103030203" pitchFamily="34" charset="0"/>
                      </a:endParaRPr>
                    </a:p>
                    <a:p>
                      <a:pPr algn="ctr"/>
                      <a:r>
                        <a:rPr lang="en-US" sz="1200">
                          <a:latin typeface="Sassoon Infant Std" panose="020B0503020103030203" pitchFamily="34" charset="0"/>
                        </a:rPr>
                        <a:t>Safely use and explore a variety of materials, tools and techniques, experimenting with colour, design, texture, form and function.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Share their creations, explaining the process they have used; - Make use of props and materials when role playing characters in narratives and stories.</a:t>
                      </a:r>
                    </a:p>
                    <a:p>
                      <a:pPr algn="ctr"/>
                      <a:endParaRPr lang="en-US" sz="1200">
                        <a:latin typeface="Sassoon Infant Std" panose="020B0503020103030203" pitchFamily="34" charset="0"/>
                      </a:endParaRPr>
                    </a:p>
                    <a:p>
                      <a:pPr algn="ctr"/>
                      <a:r>
                        <a:rPr lang="en-US" sz="1400">
                          <a:latin typeface="Sassoon Infant Std" panose="020B0503020103030203" pitchFamily="34" charset="0"/>
                        </a:rPr>
                        <a:t> </a:t>
                      </a:r>
                      <a:r>
                        <a:rPr lang="en-US" sz="1400" b="1">
                          <a:latin typeface="Sassoon Infant Std" panose="020B0503020103030203" pitchFamily="34" charset="0"/>
                        </a:rPr>
                        <a:t>ELG: Being Imaginative and Expressive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Invent, adapt and recount narratives and stories with peers and their teacher. </a:t>
                      </a:r>
                    </a:p>
                    <a:p>
                      <a:pPr algn="ctr"/>
                      <a:endParaRPr lang="en-US" sz="800">
                        <a:latin typeface="Sassoon Infant Std" panose="020B0503020103030203" pitchFamily="34" charset="0"/>
                      </a:endParaRPr>
                    </a:p>
                    <a:p>
                      <a:pPr algn="ctr"/>
                      <a:r>
                        <a:rPr lang="en-US" sz="1200">
                          <a:latin typeface="Sassoon Infant Std" panose="020B0503020103030203" pitchFamily="34" charset="0"/>
                        </a:rPr>
                        <a:t> Sing a range of well-known nursery rhymes and songs; Perform songs, rhymes, poems and stories with others, and – when appropriate – try to move in time with music. </a:t>
                      </a:r>
                      <a:endParaRPr lang="en-GB" sz="1200">
                        <a:solidFill>
                          <a:schemeClr val="tx1"/>
                        </a:solidFill>
                        <a:latin typeface="Sassoon Infant Std" panose="020B0503020103030203"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61559" y="324994"/>
            <a:ext cx="415341" cy="415341"/>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336" y="332100"/>
            <a:ext cx="379190" cy="379190"/>
          </a:xfrm>
          <a:prstGeom prst="rect">
            <a:avLst/>
          </a:prstGeom>
        </p:spPr>
      </p:pic>
    </p:spTree>
    <p:extLst>
      <p:ext uri="{BB962C8B-B14F-4D97-AF65-F5344CB8AC3E}">
        <p14:creationId xmlns:p14="http://schemas.microsoft.com/office/powerpoint/2010/main" val="7027728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323AF73D458E4AA5840131D52D8C36" ma:contentTypeVersion="16" ma:contentTypeDescription="Create a new document." ma:contentTypeScope="" ma:versionID="c0d55010226f2b9ae70fdf2b111aa889">
  <xsd:schema xmlns:xsd="http://www.w3.org/2001/XMLSchema" xmlns:xs="http://www.w3.org/2001/XMLSchema" xmlns:p="http://schemas.microsoft.com/office/2006/metadata/properties" xmlns:ns3="7cb69d40-e004-4137-8737-607c182b4de1" xmlns:ns4="7b1c22c0-fad0-46ca-8d1c-b5098c1a18dc" targetNamespace="http://schemas.microsoft.com/office/2006/metadata/properties" ma:root="true" ma:fieldsID="dd8da4b9af1d0c30c1c2c7db91e3df26" ns3:_="" ns4:_="">
    <xsd:import namespace="7cb69d40-e004-4137-8737-607c182b4de1"/>
    <xsd:import namespace="7b1c22c0-fad0-46ca-8d1c-b5098c1a18d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LengthInSeconds" minOccurs="0"/>
                <xsd:element ref="ns3:MediaServiceLocation" minOccurs="0"/>
                <xsd:element ref="ns4:SharedWithUsers" minOccurs="0"/>
                <xsd:element ref="ns4:SharedWithDetails" minOccurs="0"/>
                <xsd:element ref="ns4:SharingHintHash"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b69d40-e004-4137-8737-607c182b4d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b1c22c0-fad0-46ca-8d1c-b5098c1a18d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7cb69d40-e004-4137-8737-607c182b4de1" xsi:nil="true"/>
  </documentManagement>
</p:properties>
</file>

<file path=customXml/itemProps1.xml><?xml version="1.0" encoding="utf-8"?>
<ds:datastoreItem xmlns:ds="http://schemas.openxmlformats.org/officeDocument/2006/customXml" ds:itemID="{03C256E0-680B-4E6A-8E19-474B2698F92B}">
  <ds:schemaRefs>
    <ds:schemaRef ds:uri="http://schemas.microsoft.com/sharepoint/v3/contenttype/forms"/>
  </ds:schemaRefs>
</ds:datastoreItem>
</file>

<file path=customXml/itemProps2.xml><?xml version="1.0" encoding="utf-8"?>
<ds:datastoreItem xmlns:ds="http://schemas.openxmlformats.org/officeDocument/2006/customXml" ds:itemID="{0E6BCE21-4647-44C5-B0DB-391390FEAB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b69d40-e004-4137-8737-607c182b4de1"/>
    <ds:schemaRef ds:uri="7b1c22c0-fad0-46ca-8d1c-b5098c1a18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C56AF98-13A3-472D-845F-3258274A1ECD}">
  <ds:schemaRefs>
    <ds:schemaRef ds:uri="7b1c22c0-fad0-46ca-8d1c-b5098c1a18dc"/>
    <ds:schemaRef ds:uri="7cb69d40-e004-4137-8737-607c182b4de1"/>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180</TotalTime>
  <Words>4604</Words>
  <Application>Microsoft Office PowerPoint</Application>
  <PresentationFormat>A4 Paper (210x297 mm)</PresentationFormat>
  <Paragraphs>758</Paragraphs>
  <Slides>13</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Acumin Pro</vt:lpstr>
      <vt:lpstr>Adler</vt:lpstr>
      <vt:lpstr>Amatic SC</vt:lpstr>
      <vt:lpstr>Arial</vt:lpstr>
      <vt:lpstr>Calibri</vt:lpstr>
      <vt:lpstr>Calibri Light</vt:lpstr>
      <vt:lpstr>RM Typerighter old</vt:lpstr>
      <vt:lpstr>Sassoon Infant Std</vt:lpstr>
      <vt:lpstr>Sassoon Primary Std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Hodkinson</dc:creator>
  <cp:lastModifiedBy>Liz Hodkinson</cp:lastModifiedBy>
  <cp:revision>12</cp:revision>
  <cp:lastPrinted>2025-11-13T10:58:16Z</cp:lastPrinted>
  <dcterms:created xsi:type="dcterms:W3CDTF">2022-10-29T19:03:57Z</dcterms:created>
  <dcterms:modified xsi:type="dcterms:W3CDTF">2026-01-14T21:11:14Z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0x0101008F323AF73D458E4AA5840131D52D8C36</vt:lpwstr>
  </property>
</Properties>
</file>